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55"/>
  </p:notesMasterIdLst>
  <p:sldIdLst>
    <p:sldId id="257" r:id="rId2"/>
    <p:sldId id="1118" r:id="rId3"/>
    <p:sldId id="1119" r:id="rId4"/>
    <p:sldId id="472" r:id="rId5"/>
    <p:sldId id="1120" r:id="rId6"/>
    <p:sldId id="1094" r:id="rId7"/>
    <p:sldId id="1095" r:id="rId8"/>
    <p:sldId id="1123" r:id="rId9"/>
    <p:sldId id="1124" r:id="rId10"/>
    <p:sldId id="1097" r:id="rId11"/>
    <p:sldId id="1221" r:id="rId12"/>
    <p:sldId id="1222" r:id="rId13"/>
    <p:sldId id="1223" r:id="rId14"/>
    <p:sldId id="598" r:id="rId15"/>
    <p:sldId id="326" r:id="rId16"/>
    <p:sldId id="597" r:id="rId17"/>
    <p:sldId id="1086" r:id="rId18"/>
    <p:sldId id="579" r:id="rId19"/>
    <p:sldId id="1121" r:id="rId20"/>
    <p:sldId id="1122" r:id="rId21"/>
    <p:sldId id="599" r:id="rId22"/>
    <p:sldId id="271" r:id="rId23"/>
    <p:sldId id="328" r:id="rId24"/>
    <p:sldId id="329" r:id="rId25"/>
    <p:sldId id="330" r:id="rId26"/>
    <p:sldId id="315" r:id="rId27"/>
    <p:sldId id="314" r:id="rId28"/>
    <p:sldId id="317" r:id="rId29"/>
    <p:sldId id="600" r:id="rId30"/>
    <p:sldId id="318" r:id="rId31"/>
    <p:sldId id="692" r:id="rId32"/>
    <p:sldId id="319" r:id="rId33"/>
    <p:sldId id="601" r:id="rId34"/>
    <p:sldId id="500" r:id="rId35"/>
    <p:sldId id="321" r:id="rId36"/>
    <p:sldId id="494" r:id="rId37"/>
    <p:sldId id="901" r:id="rId38"/>
    <p:sldId id="902" r:id="rId39"/>
    <p:sldId id="603" r:id="rId40"/>
    <p:sldId id="499" r:id="rId41"/>
    <p:sldId id="604" r:id="rId42"/>
    <p:sldId id="489" r:id="rId43"/>
    <p:sldId id="325" r:id="rId44"/>
    <p:sldId id="501" r:id="rId45"/>
    <p:sldId id="955" r:id="rId46"/>
    <p:sldId id="951" r:id="rId47"/>
    <p:sldId id="984" r:id="rId48"/>
    <p:sldId id="606" r:id="rId49"/>
    <p:sldId id="535" r:id="rId50"/>
    <p:sldId id="536" r:id="rId51"/>
    <p:sldId id="537" r:id="rId52"/>
    <p:sldId id="1098" r:id="rId53"/>
    <p:sldId id="538" r:id="rId54"/>
    <p:sldId id="883" r:id="rId55"/>
    <p:sldId id="898" r:id="rId56"/>
    <p:sldId id="900" r:id="rId57"/>
    <p:sldId id="842" r:id="rId58"/>
    <p:sldId id="1171" r:id="rId59"/>
    <p:sldId id="1192" r:id="rId60"/>
    <p:sldId id="843" r:id="rId61"/>
    <p:sldId id="1172" r:id="rId62"/>
    <p:sldId id="1229" r:id="rId63"/>
    <p:sldId id="1193" r:id="rId64"/>
    <p:sldId id="844" r:id="rId65"/>
    <p:sldId id="845" r:id="rId66"/>
    <p:sldId id="1173" r:id="rId67"/>
    <p:sldId id="1169" r:id="rId68"/>
    <p:sldId id="846" r:id="rId69"/>
    <p:sldId id="1043" r:id="rId70"/>
    <p:sldId id="1044" r:id="rId71"/>
    <p:sldId id="590" r:id="rId72"/>
    <p:sldId id="490" r:id="rId73"/>
    <p:sldId id="491" r:id="rId74"/>
    <p:sldId id="492" r:id="rId75"/>
    <p:sldId id="493" r:id="rId76"/>
    <p:sldId id="495" r:id="rId77"/>
    <p:sldId id="958" r:id="rId78"/>
    <p:sldId id="959" r:id="rId79"/>
    <p:sldId id="960" r:id="rId80"/>
    <p:sldId id="971" r:id="rId81"/>
    <p:sldId id="961" r:id="rId82"/>
    <p:sldId id="962" r:id="rId83"/>
    <p:sldId id="966" r:id="rId84"/>
    <p:sldId id="967" r:id="rId85"/>
    <p:sldId id="963" r:id="rId86"/>
    <p:sldId id="970" r:id="rId87"/>
    <p:sldId id="972" r:id="rId88"/>
    <p:sldId id="973" r:id="rId89"/>
    <p:sldId id="974" r:id="rId90"/>
    <p:sldId id="1174" r:id="rId91"/>
    <p:sldId id="1175" r:id="rId92"/>
    <p:sldId id="1176" r:id="rId93"/>
    <p:sldId id="1049" r:id="rId94"/>
    <p:sldId id="1050" r:id="rId95"/>
    <p:sldId id="1051" r:id="rId96"/>
    <p:sldId id="1089" r:id="rId97"/>
    <p:sldId id="1052" r:id="rId98"/>
    <p:sldId id="1090" r:id="rId99"/>
    <p:sldId id="1053" r:id="rId100"/>
    <p:sldId id="1054" r:id="rId101"/>
    <p:sldId id="1091" r:id="rId102"/>
    <p:sldId id="1055" r:id="rId103"/>
    <p:sldId id="1056" r:id="rId104"/>
    <p:sldId id="1057" r:id="rId105"/>
    <p:sldId id="1058" r:id="rId106"/>
    <p:sldId id="267" r:id="rId107"/>
    <p:sldId id="272" r:id="rId108"/>
    <p:sldId id="273" r:id="rId109"/>
    <p:sldId id="1178" r:id="rId110"/>
    <p:sldId id="580" r:id="rId111"/>
    <p:sldId id="620" r:id="rId112"/>
    <p:sldId id="1041" r:id="rId113"/>
    <p:sldId id="1040" r:id="rId114"/>
    <p:sldId id="621" r:id="rId115"/>
    <p:sldId id="796" r:id="rId116"/>
    <p:sldId id="931" r:id="rId117"/>
    <p:sldId id="985" r:id="rId118"/>
    <p:sldId id="849" r:id="rId119"/>
    <p:sldId id="800" r:id="rId120"/>
    <p:sldId id="615" r:id="rId121"/>
    <p:sldId id="506" r:id="rId122"/>
    <p:sldId id="803" r:id="rId123"/>
    <p:sldId id="804" r:id="rId124"/>
    <p:sldId id="791" r:id="rId125"/>
    <p:sldId id="793" r:id="rId126"/>
    <p:sldId id="794" r:id="rId127"/>
    <p:sldId id="795" r:id="rId128"/>
    <p:sldId id="616" r:id="rId129"/>
    <p:sldId id="505" r:id="rId130"/>
    <p:sldId id="513" r:id="rId131"/>
    <p:sldId id="1017" r:id="rId132"/>
    <p:sldId id="1009" r:id="rId133"/>
    <p:sldId id="1010" r:id="rId134"/>
    <p:sldId id="618" r:id="rId135"/>
    <p:sldId id="619" r:id="rId136"/>
    <p:sldId id="617" r:id="rId137"/>
    <p:sldId id="502" r:id="rId138"/>
    <p:sldId id="503" r:id="rId139"/>
    <p:sldId id="699" r:id="rId140"/>
    <p:sldId id="504" r:id="rId141"/>
    <p:sldId id="700" r:id="rId142"/>
    <p:sldId id="679" r:id="rId143"/>
    <p:sldId id="940" r:id="rId144"/>
    <p:sldId id="942" r:id="rId145"/>
    <p:sldId id="941" r:id="rId146"/>
    <p:sldId id="677" r:id="rId147"/>
    <p:sldId id="678" r:id="rId148"/>
    <p:sldId id="680" r:id="rId149"/>
    <p:sldId id="507" r:id="rId150"/>
    <p:sldId id="591" r:id="rId151"/>
    <p:sldId id="385" r:id="rId152"/>
    <p:sldId id="1125" r:id="rId153"/>
    <p:sldId id="387" r:id="rId154"/>
    <p:sldId id="388" r:id="rId155"/>
    <p:sldId id="527" r:id="rId156"/>
    <p:sldId id="529" r:id="rId157"/>
    <p:sldId id="393" r:id="rId158"/>
    <p:sldId id="395" r:id="rId159"/>
    <p:sldId id="702" r:id="rId160"/>
    <p:sldId id="531" r:id="rId161"/>
    <p:sldId id="947" r:id="rId162"/>
    <p:sldId id="948" r:id="rId163"/>
    <p:sldId id="949" r:id="rId164"/>
    <p:sldId id="950" r:id="rId165"/>
    <p:sldId id="853" r:id="rId166"/>
    <p:sldId id="1102" r:id="rId167"/>
    <p:sldId id="816" r:id="rId168"/>
    <p:sldId id="414" r:id="rId169"/>
    <p:sldId id="545" r:id="rId170"/>
    <p:sldId id="533" r:id="rId171"/>
    <p:sldId id="534" r:id="rId172"/>
    <p:sldId id="542" r:id="rId173"/>
    <p:sldId id="543" r:id="rId174"/>
    <p:sldId id="544" r:id="rId175"/>
    <p:sldId id="546" r:id="rId176"/>
    <p:sldId id="522" r:id="rId177"/>
    <p:sldId id="523" r:id="rId178"/>
    <p:sldId id="809" r:id="rId179"/>
    <p:sldId id="526" r:id="rId180"/>
    <p:sldId id="524" r:id="rId181"/>
    <p:sldId id="525" r:id="rId182"/>
    <p:sldId id="548" r:id="rId183"/>
    <p:sldId id="646" r:id="rId184"/>
    <p:sldId id="647" r:id="rId185"/>
    <p:sldId id="773" r:id="rId186"/>
    <p:sldId id="772" r:id="rId187"/>
    <p:sldId id="549" r:id="rId188"/>
    <p:sldId id="550" r:id="rId189"/>
    <p:sldId id="547" r:id="rId190"/>
    <p:sldId id="515" r:id="rId191"/>
    <p:sldId id="516" r:id="rId192"/>
    <p:sldId id="517" r:id="rId193"/>
    <p:sldId id="551" r:id="rId194"/>
    <p:sldId id="554" r:id="rId195"/>
    <p:sldId id="555" r:id="rId196"/>
    <p:sldId id="556" r:id="rId197"/>
    <p:sldId id="557" r:id="rId198"/>
    <p:sldId id="558" r:id="rId199"/>
    <p:sldId id="562" r:id="rId200"/>
    <p:sldId id="563" r:id="rId201"/>
    <p:sldId id="661" r:id="rId202"/>
    <p:sldId id="625" r:id="rId203"/>
    <p:sldId id="1150" r:id="rId204"/>
    <p:sldId id="1218" r:id="rId205"/>
    <p:sldId id="402" r:id="rId206"/>
    <p:sldId id="403" r:id="rId207"/>
    <p:sldId id="404" r:id="rId208"/>
    <p:sldId id="1075" r:id="rId209"/>
    <p:sldId id="1220" r:id="rId210"/>
    <p:sldId id="1076" r:id="rId211"/>
    <p:sldId id="1219" r:id="rId212"/>
    <p:sldId id="421" r:id="rId213"/>
    <p:sldId id="564" r:id="rId214"/>
    <p:sldId id="1042" r:id="rId215"/>
    <p:sldId id="826" r:id="rId216"/>
    <p:sldId id="566" r:id="rId217"/>
    <p:sldId id="567" r:id="rId218"/>
    <p:sldId id="832" r:id="rId219"/>
    <p:sldId id="568" r:id="rId220"/>
    <p:sldId id="1211" r:id="rId221"/>
    <p:sldId id="1077" r:id="rId222"/>
    <p:sldId id="1177" r:id="rId223"/>
    <p:sldId id="820" r:id="rId224"/>
    <p:sldId id="821" r:id="rId225"/>
    <p:sldId id="798" r:id="rId226"/>
    <p:sldId id="1215" r:id="rId227"/>
    <p:sldId id="1225" r:id="rId228"/>
    <p:sldId id="1212" r:id="rId229"/>
    <p:sldId id="1213" r:id="rId230"/>
    <p:sldId id="1216" r:id="rId231"/>
    <p:sldId id="1210" r:id="rId232"/>
    <p:sldId id="1151" r:id="rId233"/>
    <p:sldId id="1217" r:id="rId234"/>
    <p:sldId id="1226" r:id="rId235"/>
    <p:sldId id="1152" r:id="rId236"/>
    <p:sldId id="1153" r:id="rId237"/>
    <p:sldId id="436" r:id="rId238"/>
    <p:sldId id="666" r:id="rId239"/>
    <p:sldId id="665" r:id="rId240"/>
    <p:sldId id="443" r:id="rId241"/>
    <p:sldId id="445" r:id="rId242"/>
    <p:sldId id="446" r:id="rId243"/>
    <p:sldId id="440" r:id="rId244"/>
    <p:sldId id="823" r:id="rId245"/>
    <p:sldId id="570" r:id="rId246"/>
    <p:sldId id="827" r:id="rId247"/>
    <p:sldId id="836" r:id="rId248"/>
    <p:sldId id="837" r:id="rId249"/>
    <p:sldId id="453" r:id="rId250"/>
    <p:sldId id="574" r:id="rId251"/>
    <p:sldId id="838" r:id="rId252"/>
    <p:sldId id="839" r:id="rId253"/>
    <p:sldId id="1059" r:id="rId254"/>
    <p:sldId id="1060" r:id="rId255"/>
    <p:sldId id="576" r:id="rId256"/>
    <p:sldId id="824" r:id="rId257"/>
    <p:sldId id="577" r:id="rId258"/>
    <p:sldId id="935" r:id="rId259"/>
    <p:sldId id="371" r:id="rId260"/>
    <p:sldId id="575" r:id="rId261"/>
    <p:sldId id="733" r:id="rId262"/>
    <p:sldId id="583" r:id="rId263"/>
    <p:sldId id="584" r:id="rId264"/>
    <p:sldId id="585" r:id="rId265"/>
    <p:sldId id="609" r:id="rId266"/>
    <p:sldId id="610" r:id="rId267"/>
    <p:sldId id="703" r:id="rId268"/>
    <p:sldId id="611" r:id="rId269"/>
    <p:sldId id="612" r:id="rId270"/>
    <p:sldId id="704" r:id="rId271"/>
    <p:sldId id="613" r:id="rId272"/>
    <p:sldId id="705" r:id="rId273"/>
    <p:sldId id="614" r:id="rId274"/>
    <p:sldId id="1165" r:id="rId275"/>
    <p:sldId id="1166" r:id="rId276"/>
    <p:sldId id="937" r:id="rId277"/>
    <p:sldId id="894" r:id="rId278"/>
    <p:sldId id="532" r:id="rId279"/>
    <p:sldId id="1167" r:id="rId280"/>
    <p:sldId id="1168" r:id="rId281"/>
    <p:sldId id="587" r:id="rId282"/>
    <p:sldId id="675" r:id="rId283"/>
    <p:sldId id="588" r:id="rId284"/>
    <p:sldId id="997" r:id="rId285"/>
    <p:sldId id="706" r:id="rId286"/>
    <p:sldId id="589" r:id="rId287"/>
    <p:sldId id="998" r:id="rId288"/>
    <p:sldId id="856" r:id="rId289"/>
    <p:sldId id="857" r:id="rId290"/>
    <p:sldId id="707" r:id="rId291"/>
    <p:sldId id="815" r:id="rId292"/>
    <p:sldId id="979" r:id="rId293"/>
    <p:sldId id="982" r:id="rId294"/>
    <p:sldId id="983" r:id="rId295"/>
    <p:sldId id="975" r:id="rId296"/>
    <p:sldId id="708" r:id="rId297"/>
    <p:sldId id="593" r:id="rId298"/>
    <p:sldId id="709" r:id="rId299"/>
    <p:sldId id="594" r:id="rId300"/>
    <p:sldId id="710" r:id="rId301"/>
    <p:sldId id="607" r:id="rId302"/>
    <p:sldId id="336" r:id="rId303"/>
    <p:sldId id="337" r:id="rId304"/>
    <p:sldId id="748" r:id="rId305"/>
    <p:sldId id="1034" r:id="rId306"/>
    <p:sldId id="508" r:id="rId307"/>
    <p:sldId id="1227" r:id="rId308"/>
    <p:sldId id="622" r:id="rId309"/>
    <p:sldId id="1194" r:id="rId310"/>
    <p:sldId id="989" r:id="rId311"/>
    <p:sldId id="1228" r:id="rId312"/>
    <p:sldId id="987" r:id="rId313"/>
    <p:sldId id="623" r:id="rId314"/>
    <p:sldId id="1035" r:id="rId315"/>
    <p:sldId id="1196" r:id="rId316"/>
    <p:sldId id="990" r:id="rId317"/>
    <p:sldId id="991" r:id="rId318"/>
    <p:sldId id="1224" r:id="rId319"/>
    <p:sldId id="627" r:id="rId320"/>
    <p:sldId id="628" r:id="rId321"/>
    <p:sldId id="1036" r:id="rId322"/>
    <p:sldId id="626" r:id="rId323"/>
    <p:sldId id="992" r:id="rId324"/>
    <p:sldId id="1037" r:id="rId325"/>
    <p:sldId id="629" r:id="rId326"/>
    <p:sldId id="509" r:id="rId327"/>
    <p:sldId id="1038" r:id="rId328"/>
    <p:sldId id="630" r:id="rId329"/>
    <p:sldId id="1039" r:id="rId330"/>
    <p:sldId id="1082" r:id="rId331"/>
    <p:sldId id="1197" r:id="rId332"/>
    <p:sldId id="818" r:id="rId333"/>
    <p:sldId id="1199" r:id="rId334"/>
    <p:sldId id="1081" r:id="rId335"/>
    <p:sldId id="631" r:id="rId336"/>
    <p:sldId id="993" r:id="rId337"/>
    <p:sldId id="1083" r:id="rId338"/>
    <p:sldId id="1198" r:id="rId339"/>
    <p:sldId id="913" r:id="rId340"/>
    <p:sldId id="1200" r:id="rId341"/>
    <p:sldId id="1085" r:id="rId342"/>
    <p:sldId id="1201" r:id="rId343"/>
    <p:sldId id="994" r:id="rId344"/>
    <p:sldId id="1084" r:id="rId345"/>
    <p:sldId id="751" r:id="rId346"/>
    <p:sldId id="352" r:id="rId347"/>
    <p:sldId id="633" r:id="rId348"/>
    <p:sldId id="995" r:id="rId349"/>
    <p:sldId id="996" r:id="rId350"/>
    <p:sldId id="1160" r:id="rId351"/>
    <p:sldId id="1161" r:id="rId352"/>
    <p:sldId id="1162" r:id="rId353"/>
    <p:sldId id="368" r:id="rId354"/>
    <p:sldId id="636" r:id="rId355"/>
    <p:sldId id="663" r:id="rId356"/>
    <p:sldId id="664" r:id="rId357"/>
    <p:sldId id="637" r:id="rId358"/>
    <p:sldId id="638" r:id="rId359"/>
    <p:sldId id="712" r:id="rId360"/>
    <p:sldId id="713" r:id="rId361"/>
    <p:sldId id="714" r:id="rId362"/>
    <p:sldId id="379" r:id="rId363"/>
    <p:sldId id="953" r:id="rId364"/>
    <p:sldId id="1018" r:id="rId365"/>
    <p:sldId id="1019" r:id="rId366"/>
    <p:sldId id="1020" r:id="rId367"/>
    <p:sldId id="643" r:id="rId368"/>
    <p:sldId id="642" r:id="rId369"/>
    <p:sldId id="847" r:id="rId370"/>
    <p:sldId id="848" r:id="rId371"/>
    <p:sldId id="640" r:id="rId372"/>
    <p:sldId id="641" r:id="rId373"/>
    <p:sldId id="648" r:id="rId374"/>
    <p:sldId id="649" r:id="rId375"/>
    <p:sldId id="650" r:id="rId376"/>
    <p:sldId id="651" r:id="rId377"/>
    <p:sldId id="652" r:id="rId378"/>
    <p:sldId id="653" r:id="rId379"/>
    <p:sldId id="386" r:id="rId380"/>
    <p:sldId id="654" r:id="rId381"/>
    <p:sldId id="655" r:id="rId382"/>
    <p:sldId id="656" r:id="rId383"/>
    <p:sldId id="397" r:id="rId384"/>
    <p:sldId id="657" r:id="rId385"/>
    <p:sldId id="658" r:id="rId386"/>
    <p:sldId id="659" r:id="rId387"/>
    <p:sldId id="1072" r:id="rId388"/>
    <p:sldId id="285" r:id="rId389"/>
    <p:sldId id="286" r:id="rId390"/>
    <p:sldId id="289" r:id="rId391"/>
    <p:sldId id="290" r:id="rId392"/>
    <p:sldId id="291" r:id="rId393"/>
    <p:sldId id="829" r:id="rId394"/>
    <p:sldId id="830" r:id="rId395"/>
    <p:sldId id="683" r:id="rId396"/>
    <p:sldId id="684" r:id="rId397"/>
    <p:sldId id="682" r:id="rId398"/>
    <p:sldId id="860" r:id="rId399"/>
    <p:sldId id="671" r:id="rId400"/>
    <p:sldId id="672" r:id="rId401"/>
    <p:sldId id="673" r:id="rId402"/>
    <p:sldId id="674" r:id="rId403"/>
    <p:sldId id="360" r:id="rId404"/>
    <p:sldId id="801" r:id="rId405"/>
    <p:sldId id="1148" r:id="rId406"/>
    <p:sldId id="1149" r:id="rId407"/>
    <p:sldId id="851" r:id="rId408"/>
    <p:sldId id="331" r:id="rId409"/>
    <p:sldId id="1205" r:id="rId410"/>
    <p:sldId id="914" r:id="rId411"/>
    <p:sldId id="852" r:id="rId412"/>
    <p:sldId id="1155" r:id="rId413"/>
    <p:sldId id="1156" r:id="rId414"/>
    <p:sldId id="1206" r:id="rId415"/>
    <p:sldId id="1159" r:id="rId416"/>
    <p:sldId id="686" r:id="rId417"/>
    <p:sldId id="1207" r:id="rId418"/>
    <p:sldId id="1202" r:id="rId419"/>
    <p:sldId id="302" r:id="rId420"/>
    <p:sldId id="303" r:id="rId421"/>
    <p:sldId id="1130" r:id="rId422"/>
    <p:sldId id="1203" r:id="rId423"/>
    <p:sldId id="305" r:id="rId424"/>
    <p:sldId id="306" r:id="rId425"/>
    <p:sldId id="308" r:id="rId426"/>
    <p:sldId id="1131" r:id="rId427"/>
    <p:sldId id="1132" r:id="rId428"/>
    <p:sldId id="1133" r:id="rId429"/>
    <p:sldId id="313" r:id="rId430"/>
    <p:sldId id="1204" r:id="rId431"/>
    <p:sldId id="1134" r:id="rId432"/>
    <p:sldId id="1135" r:id="rId433"/>
    <p:sldId id="1136" r:id="rId434"/>
    <p:sldId id="1208" r:id="rId435"/>
    <p:sldId id="1209" r:id="rId436"/>
    <p:sldId id="1137" r:id="rId437"/>
    <p:sldId id="1138" r:id="rId438"/>
    <p:sldId id="1139" r:id="rId439"/>
    <p:sldId id="1140" r:id="rId440"/>
    <p:sldId id="1078" r:id="rId441"/>
    <p:sldId id="1141" r:id="rId442"/>
    <p:sldId id="1142" r:id="rId443"/>
    <p:sldId id="1143" r:id="rId444"/>
    <p:sldId id="1144" r:id="rId445"/>
    <p:sldId id="1145" r:id="rId446"/>
    <p:sldId id="1146" r:id="rId447"/>
    <p:sldId id="1147" r:id="rId448"/>
    <p:sldId id="1061" r:id="rId449"/>
    <p:sldId id="1062" r:id="rId450"/>
    <p:sldId id="1063" r:id="rId451"/>
    <p:sldId id="1170" r:id="rId452"/>
    <p:sldId id="1064" r:id="rId453"/>
    <p:sldId id="1065" r:id="rId454"/>
    <p:sldId id="342" r:id="rId455"/>
    <p:sldId id="1067" r:id="rId456"/>
    <p:sldId id="1068" r:id="rId457"/>
    <p:sldId id="727" r:id="rId458"/>
    <p:sldId id="728" r:id="rId459"/>
    <p:sldId id="781" r:id="rId460"/>
    <p:sldId id="1007" r:id="rId461"/>
    <p:sldId id="730" r:id="rId462"/>
    <p:sldId id="1157" r:id="rId463"/>
    <p:sldId id="1158" r:id="rId464"/>
    <p:sldId id="775" r:id="rId465"/>
    <p:sldId id="734" r:id="rId466"/>
    <p:sldId id="735" r:id="rId467"/>
    <p:sldId id="738" r:id="rId468"/>
    <p:sldId id="774" r:id="rId469"/>
    <p:sldId id="737" r:id="rId470"/>
    <p:sldId id="740" r:id="rId471"/>
    <p:sldId id="968" r:id="rId472"/>
    <p:sldId id="969" r:id="rId473"/>
    <p:sldId id="1045" r:id="rId474"/>
    <p:sldId id="986" r:id="rId475"/>
    <p:sldId id="427" r:id="rId476"/>
    <p:sldId id="688" r:id="rId477"/>
    <p:sldId id="689" r:id="rId478"/>
    <p:sldId id="731" r:id="rId479"/>
    <p:sldId id="732" r:id="rId480"/>
    <p:sldId id="758" r:id="rId481"/>
    <p:sldId id="759" r:id="rId482"/>
    <p:sldId id="916" r:id="rId483"/>
    <p:sldId id="917" r:id="rId484"/>
    <p:sldId id="840" r:id="rId485"/>
    <p:sldId id="841" r:id="rId486"/>
    <p:sldId id="939" r:id="rId487"/>
    <p:sldId id="766" r:id="rId488"/>
    <p:sldId id="767" r:id="rId489"/>
    <p:sldId id="776" r:id="rId490"/>
    <p:sldId id="752" r:id="rId491"/>
    <p:sldId id="753" r:id="rId492"/>
    <p:sldId id="764" r:id="rId493"/>
    <p:sldId id="765" r:id="rId494"/>
    <p:sldId id="874" r:id="rId495"/>
    <p:sldId id="946" r:id="rId496"/>
    <p:sldId id="777" r:id="rId497"/>
    <p:sldId id="762" r:id="rId498"/>
    <p:sldId id="763" r:id="rId499"/>
    <p:sldId id="769" r:id="rId500"/>
    <p:sldId id="770" r:id="rId501"/>
    <p:sldId id="873" r:id="rId502"/>
    <p:sldId id="875" r:id="rId503"/>
    <p:sldId id="1069" r:id="rId504"/>
    <p:sldId id="943" r:id="rId505"/>
    <p:sldId id="755" r:id="rId506"/>
    <p:sldId id="754" r:id="rId507"/>
    <p:sldId id="760" r:id="rId508"/>
    <p:sldId id="952" r:id="rId509"/>
    <p:sldId id="768" r:id="rId510"/>
    <p:sldId id="761" r:id="rId511"/>
    <p:sldId id="861" r:id="rId512"/>
    <p:sldId id="862" r:id="rId513"/>
    <p:sldId id="756" r:id="rId514"/>
    <p:sldId id="771" r:id="rId515"/>
    <p:sldId id="876" r:id="rId516"/>
    <p:sldId id="778" r:id="rId517"/>
    <p:sldId id="779" r:id="rId518"/>
    <p:sldId id="834" r:id="rId519"/>
    <p:sldId id="780" r:id="rId520"/>
    <p:sldId id="833" r:id="rId521"/>
    <p:sldId id="783" r:id="rId522"/>
    <p:sldId id="880" r:id="rId523"/>
    <p:sldId id="881" r:id="rId524"/>
    <p:sldId id="879" r:id="rId525"/>
    <p:sldId id="866" r:id="rId526"/>
    <p:sldId id="878" r:id="rId527"/>
    <p:sldId id="867" r:id="rId528"/>
    <p:sldId id="868" r:id="rId529"/>
    <p:sldId id="870" r:id="rId530"/>
    <p:sldId id="871" r:id="rId531"/>
    <p:sldId id="869" r:id="rId532"/>
    <p:sldId id="1033" r:id="rId533"/>
    <p:sldId id="1021" r:id="rId534"/>
    <p:sldId id="1022" r:id="rId535"/>
    <p:sldId id="1023" r:id="rId536"/>
    <p:sldId id="1024" r:id="rId537"/>
    <p:sldId id="1025" r:id="rId538"/>
    <p:sldId id="1027" r:id="rId539"/>
    <p:sldId id="1028" r:id="rId540"/>
    <p:sldId id="1029" r:id="rId541"/>
    <p:sldId id="1030" r:id="rId542"/>
    <p:sldId id="1032" r:id="rId543"/>
    <p:sldId id="1031" r:id="rId544"/>
    <p:sldId id="885" r:id="rId545"/>
    <p:sldId id="1074" r:id="rId546"/>
    <p:sldId id="976" r:id="rId547"/>
    <p:sldId id="933" r:id="rId548"/>
    <p:sldId id="954" r:id="rId549"/>
    <p:sldId id="788" r:id="rId550"/>
    <p:sldId id="988" r:id="rId551"/>
    <p:sldId id="1026" r:id="rId552"/>
    <p:sldId id="1106" r:id="rId553"/>
    <p:sldId id="858" r:id="rId5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1212"/>
    <a:srgbClr val="006C86"/>
    <a:srgbClr val="E01E1E"/>
    <a:srgbClr val="2658E6"/>
    <a:srgbClr val="E1FBF9"/>
    <a:srgbClr val="D9DD21"/>
    <a:srgbClr val="F7F7F7"/>
    <a:srgbClr val="C74C49"/>
    <a:srgbClr val="7EEEE3"/>
    <a:srgbClr val="E1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394" autoAdjust="0"/>
  </p:normalViewPr>
  <p:slideViewPr>
    <p:cSldViewPr>
      <p:cViewPr varScale="1">
        <p:scale>
          <a:sx n="70" d="100"/>
          <a:sy n="70" d="100"/>
        </p:scale>
        <p:origin x="636" y="8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notesMaster" Target="notesMasters/notesMaster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presProps" Target="presProp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viewProps" Target="view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tableStyles" Target="tableStyle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commentAuthors" Target="commentAuthor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16-07-2020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400</a:t>
            </a:fld>
            <a:endParaRPr lang="en-IN"/>
          </a:p>
        </p:txBody>
      </p:sp>
    </p:spTree>
    <p:extLst>
      <p:ext uri="{BB962C8B-B14F-4D97-AF65-F5344CB8AC3E}">
        <p14:creationId xmlns:p14="http://schemas.microsoft.com/office/powerpoint/2010/main" val="2888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419</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433</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524</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164</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192</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216</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242</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301</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312</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320</a:t>
            </a:fld>
            <a:endParaRPr lang="en-IN"/>
          </a:p>
        </p:txBody>
      </p:sp>
    </p:spTree>
    <p:extLst>
      <p:ext uri="{BB962C8B-B14F-4D97-AF65-F5344CB8AC3E}">
        <p14:creationId xmlns:p14="http://schemas.microsoft.com/office/powerpoint/2010/main" val="12071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7/16/2020</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7/16/2020</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7/16/2020</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3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image" Target="../media/image169.gif"/><Relationship Id="rId2" Type="http://schemas.openxmlformats.org/officeDocument/2006/relationships/image" Target="../media/image168.gif"/><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967641" y="145754"/>
            <a:ext cx="7224359"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3430"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6600" dirty="0">
                <a:solidFill>
                  <a:srgbClr val="17A889"/>
                </a:solidFill>
                <a:latin typeface="Arial" pitchFamily="34" charset="0"/>
                <a:cs typeface="Arial"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1341" y="5301209"/>
            <a:ext cx="11243251" cy="461665"/>
          </a:xfrm>
          <a:prstGeom prst="rect">
            <a:avLst/>
          </a:prstGeom>
        </p:spPr>
        <p:txBody>
          <a:bodyPr wrap="square">
            <a:spAutoFit/>
          </a:bodyPr>
          <a:lstStyle/>
          <a:p>
            <a:r>
              <a:rPr lang="en-IN" sz="2400" dirty="0">
                <a:solidFill>
                  <a:schemeClr val="accent6">
                    <a:lumMod val="50000"/>
                  </a:schemeClr>
                </a:solidFill>
              </a:rPr>
              <a:t>In this module (i.e. DBT) we are going to learn SQL, PL/SQL and also NoSQL - 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pic>
        <p:nvPicPr>
          <p:cNvPr id="11" name="Picture 10">
            <a:extLst>
              <a:ext uri="{FF2B5EF4-FFF2-40B4-BE49-F238E27FC236}">
                <a16:creationId xmlns:a16="http://schemas.microsoft.com/office/drawing/2014/main" id="{7FB31A66-2CC0-4064-92EE-1FE13AAE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2" y="155378"/>
            <a:ext cx="3692159" cy="1140832"/>
          </a:xfrm>
          <a:prstGeom prst="rect">
            <a:avLst/>
          </a:prstGeom>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6288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Management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Data Management System</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322337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479376" y="571482"/>
            <a:ext cx="11228037"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000" dirty="0">
              <a:latin typeface="Palatino Linotype" panose="02040502050505030304" pitchFamily="18" charset="0"/>
              <a:cs typeface="Segoe UI Light" panose="020B0502040204020203"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399968829"/>
              </p:ext>
            </p:extLst>
          </p:nvPr>
        </p:nvGraphicFramePr>
        <p:xfrm>
          <a:off x="479376" y="2288846"/>
          <a:ext cx="11233248" cy="1706880"/>
        </p:xfrm>
        <a:graphic>
          <a:graphicData uri="http://schemas.openxmlformats.org/drawingml/2006/table">
            <a:tbl>
              <a:tblPr/>
              <a:tblGrid>
                <a:gridCol w="5616624">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514094" y="1772816"/>
            <a:ext cx="2915966" cy="369332"/>
          </a:xfrm>
          <a:prstGeom prst="rect">
            <a:avLst/>
          </a:prstGeom>
        </p:spPr>
        <p:txBody>
          <a:bodyPr wrap="squar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500907" y="4146684"/>
            <a:ext cx="3007626" cy="369332"/>
          </a:xfrm>
          <a:prstGeom prst="rect">
            <a:avLst/>
          </a:prstGeom>
        </p:spPr>
        <p:txBody>
          <a:bodyPr wrap="squar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61900001"/>
              </p:ext>
            </p:extLst>
          </p:nvPr>
        </p:nvGraphicFramePr>
        <p:xfrm>
          <a:off x="500907" y="4605326"/>
          <a:ext cx="11206506" cy="2133600"/>
        </p:xfrm>
        <a:graphic>
          <a:graphicData uri="http://schemas.openxmlformats.org/drawingml/2006/table">
            <a:tbl>
              <a:tblPr/>
              <a:tblGrid>
                <a:gridCol w="5603253">
                  <a:extLst>
                    <a:ext uri="{9D8B030D-6E8A-4147-A177-3AD203B41FA5}">
                      <a16:colId xmlns:a16="http://schemas.microsoft.com/office/drawing/2014/main" val="20000"/>
                    </a:ext>
                  </a:extLst>
                </a:gridCol>
                <a:gridCol w="560325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0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22183239"/>
              </p:ext>
            </p:extLst>
          </p:nvPr>
        </p:nvGraphicFramePr>
        <p:xfrm>
          <a:off x="335360" y="2989482"/>
          <a:ext cx="11449270" cy="170688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714357"/>
            <a:ext cx="11183817"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525262" y="2167700"/>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73578165"/>
              </p:ext>
            </p:extLst>
          </p:nvPr>
        </p:nvGraphicFramePr>
        <p:xfrm>
          <a:off x="525262" y="2679908"/>
          <a:ext cx="10899330" cy="1706880"/>
        </p:xfrm>
        <a:graphic>
          <a:graphicData uri="http://schemas.openxmlformats.org/drawingml/2006/table">
            <a:tbl>
              <a:tblPr/>
              <a:tblGrid>
                <a:gridCol w="3633110">
                  <a:extLst>
                    <a:ext uri="{9D8B030D-6E8A-4147-A177-3AD203B41FA5}">
                      <a16:colId xmlns:a16="http://schemas.microsoft.com/office/drawing/2014/main" val="20000"/>
                    </a:ext>
                  </a:extLst>
                </a:gridCol>
                <a:gridCol w="3633110">
                  <a:extLst>
                    <a:ext uri="{9D8B030D-6E8A-4147-A177-3AD203B41FA5}">
                      <a16:colId xmlns:a16="http://schemas.microsoft.com/office/drawing/2014/main" val="20001"/>
                    </a:ext>
                  </a:extLst>
                </a:gridCol>
                <a:gridCol w="3633110">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536237" y="4559385"/>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4156943458"/>
              </p:ext>
            </p:extLst>
          </p:nvPr>
        </p:nvGraphicFramePr>
        <p:xfrm>
          <a:off x="525262" y="5101168"/>
          <a:ext cx="10989639" cy="128016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045141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3227120"/>
              </p:ext>
            </p:extLst>
          </p:nvPr>
        </p:nvGraphicFramePr>
        <p:xfrm>
          <a:off x="1523999" y="3350897"/>
          <a:ext cx="9144002" cy="2555637"/>
        </p:xfrm>
        <a:graphic>
          <a:graphicData uri="http://schemas.openxmlformats.org/drawingml/2006/table">
            <a:tbl>
              <a:tblPr>
                <a:tableStyleId>{69C7853C-536D-4A76-A0AE-DD22124D55A5}</a:tableStyleId>
              </a:tblPr>
              <a:tblGrid>
                <a:gridCol w="1744579">
                  <a:extLst>
                    <a:ext uri="{9D8B030D-6E8A-4147-A177-3AD203B41FA5}">
                      <a16:colId xmlns:a16="http://schemas.microsoft.com/office/drawing/2014/main" val="20000"/>
                    </a:ext>
                  </a:extLst>
                </a:gridCol>
                <a:gridCol w="1925053">
                  <a:extLst>
                    <a:ext uri="{9D8B030D-6E8A-4147-A177-3AD203B41FA5}">
                      <a16:colId xmlns:a16="http://schemas.microsoft.com/office/drawing/2014/main" val="20001"/>
                    </a:ext>
                  </a:extLst>
                </a:gridCol>
                <a:gridCol w="1985211">
                  <a:extLst>
                    <a:ext uri="{9D8B030D-6E8A-4147-A177-3AD203B41FA5}">
                      <a16:colId xmlns:a16="http://schemas.microsoft.com/office/drawing/2014/main" val="20002"/>
                    </a:ext>
                  </a:extLst>
                </a:gridCol>
                <a:gridCol w="1968084">
                  <a:extLst>
                    <a:ext uri="{9D8B030D-6E8A-4147-A177-3AD203B41FA5}">
                      <a16:colId xmlns:a16="http://schemas.microsoft.com/office/drawing/2014/main" val="20003"/>
                    </a:ext>
                  </a:extLst>
                </a:gridCol>
                <a:gridCol w="1521075">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91344" y="3687477"/>
            <a:ext cx="9865096" cy="1200329"/>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800" dirty="0"/>
              <a:t>(</a:t>
            </a:r>
            <a:r>
              <a:rPr lang="en-IN" sz="3200" i="1" dirty="0">
                <a:solidFill>
                  <a:srgbClr val="FF0000"/>
                </a:solidFill>
              </a:rPr>
              <a:t>mysqld</a:t>
            </a:r>
            <a:r>
              <a:rPr lang="en-IN" sz="2800" dirty="0"/>
              <a:t>)</a:t>
            </a:r>
            <a:r>
              <a:rPr lang="en-IN" sz="2000" i="1" dirty="0"/>
              <a:t> </a:t>
            </a:r>
            <a:r>
              <a:rPr lang="en-IN" sz="2000" dirty="0"/>
              <a:t>and other program is client program </a:t>
            </a:r>
            <a:r>
              <a:rPr lang="en-IN" sz="2800" dirty="0"/>
              <a:t>(</a:t>
            </a:r>
            <a:r>
              <a:rPr lang="en-IN" sz="3200" i="1" dirty="0">
                <a:solidFill>
                  <a:srgbClr val="FF0000"/>
                </a:solidFill>
              </a:rPr>
              <a:t>mysql</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2524352" y="3429000"/>
            <a:ext cx="7071288" cy="2771181"/>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548680"/>
            <a:ext cx="12190413" cy="4286256"/>
          </a:xfrm>
          <a:prstGeom prst="rect">
            <a:avLst/>
          </a:prstGeom>
          <a:noFill/>
        </p:spPr>
      </p:pic>
      <p:sp>
        <p:nvSpPr>
          <p:cNvPr id="9" name="Rectangle 8">
            <a:extLst>
              <a:ext uri="{FF2B5EF4-FFF2-40B4-BE49-F238E27FC236}">
                <a16:creationId xmlns:a16="http://schemas.microsoft.com/office/drawing/2014/main" id="{21D463F1-BAAD-4732-BDD3-00C1B05E4B41}"/>
              </a:ext>
            </a:extLst>
          </p:cNvPr>
          <p:cNvSpPr/>
          <p:nvPr/>
        </p:nvSpPr>
        <p:spPr>
          <a:xfrm>
            <a:off x="227349" y="4361036"/>
            <a:ext cx="11737303"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3"/>
            <a:ext cx="9142810" cy="838499"/>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File System</a:t>
            </a:r>
            <a:endParaRPr lang="en-US" sz="3200" i="1" dirty="0">
              <a:solidFill>
                <a:srgbClr val="FF9900"/>
              </a:solidFill>
              <a:latin typeface="Arial" pitchFamily="34" charset="0"/>
              <a:cs typeface="Arial" pitchFamily="34" charset="0"/>
            </a:endParaRPr>
          </a:p>
        </p:txBody>
      </p:sp>
      <p:sp>
        <p:nvSpPr>
          <p:cNvPr id="10" name="Rectangle 9"/>
          <p:cNvSpPr/>
          <p:nvPr/>
        </p:nvSpPr>
        <p:spPr>
          <a:xfrm>
            <a:off x="214484" y="205568"/>
            <a:ext cx="8185772" cy="92333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214484" y="3472061"/>
            <a:ext cx="5708848"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06747" y="1348797"/>
            <a:ext cx="6106394"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3" name="Rectangle 2">
            <a:extLst>
              <a:ext uri="{FF2B5EF4-FFF2-40B4-BE49-F238E27FC236}">
                <a16:creationId xmlns:a16="http://schemas.microsoft.com/office/drawing/2014/main" id="{BA4DFB44-5BBA-4AE5-8AA5-9200407B986B}"/>
              </a:ext>
            </a:extLst>
          </p:cNvPr>
          <p:cNvSpPr/>
          <p:nvPr/>
        </p:nvSpPr>
        <p:spPr>
          <a:xfrm>
            <a:off x="214484" y="1556792"/>
            <a:ext cx="5708848" cy="1107996"/>
          </a:xfrm>
          <a:prstGeom prst="rect">
            <a:avLst/>
          </a:prstGeom>
        </p:spPr>
        <p:txBody>
          <a:bodyPr wrap="square">
            <a:spAutoFit/>
          </a:bodyPr>
          <a:lstStyle/>
          <a:p>
            <a:r>
              <a:rPr lang="en-US" sz="2200" dirty="0">
                <a:latin typeface="Palatino Linotype" pitchFamily="18" charset="0"/>
              </a:rPr>
              <a:t>1 rajan  34500</a:t>
            </a:r>
          </a:p>
          <a:p>
            <a:r>
              <a:rPr lang="en-US" sz="2200" dirty="0">
                <a:latin typeface="Palatino Linotype" pitchFamily="18" charset="0"/>
              </a:rPr>
              <a:t>2 rahul patil 54000</a:t>
            </a:r>
          </a:p>
          <a:p>
            <a:r>
              <a:rPr lang="en-US" sz="2200" dirty="0">
                <a:latin typeface="Palatino Linotype" pitchFamily="18" charset="0"/>
              </a:rPr>
              <a:t>3 suraj raj k paud road, pune 22000</a:t>
            </a:r>
          </a:p>
        </p:txBody>
      </p:sp>
    </p:spTree>
    <p:extLst>
      <p:ext uri="{BB962C8B-B14F-4D97-AF65-F5344CB8AC3E}">
        <p14:creationId xmlns:p14="http://schemas.microsoft.com/office/powerpoint/2010/main" val="194135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a:t>
            </a:r>
            <a:r>
              <a:rPr lang="en-US" sz="3200" i="1">
                <a:solidFill>
                  <a:srgbClr val="FF9900"/>
                </a:solidFill>
                <a:latin typeface="Arial" pitchFamily="34" charset="0"/>
                <a:cs typeface="Arial" pitchFamily="34" charset="0"/>
              </a:rPr>
              <a:t>in MySQL</a:t>
            </a:r>
            <a:endParaRPr lang="en-US" sz="3200" i="1" dirty="0">
              <a:solidFill>
                <a:srgbClr val="FF9900"/>
              </a:solidFill>
              <a:latin typeface="Arial" pitchFamily="34" charset="0"/>
              <a:cs typeface="Arial" pitchFamily="34" charset="0"/>
            </a:endParaRP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val="562030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a:t>
            </a:r>
            <a:r>
              <a:rPr lang="en-US" sz="3200" i="1">
                <a:solidFill>
                  <a:srgbClr val="FF9900"/>
                </a:solidFill>
                <a:latin typeface="Arial" pitchFamily="34" charset="0"/>
                <a:cs typeface="Arial" pitchFamily="34" charset="0"/>
              </a:rPr>
              <a:t>Storage Structures</a:t>
            </a:r>
            <a:endParaRPr lang="en-US" sz="3200" i="1" dirty="0">
              <a:solidFill>
                <a:srgbClr val="FF9900"/>
              </a:solidFill>
              <a:latin typeface="Arial" pitchFamily="34" charset="0"/>
              <a:cs typeface="Arial" pitchFamily="34" charset="0"/>
            </a:endParaRP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707886"/>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968024"/>
            <a:ext cx="11377264" cy="1295868"/>
          </a:xfrm>
          <a:prstGeom prst="rect">
            <a:avLst/>
          </a:prstGeom>
        </p:spPr>
        <p:txBody>
          <a:bodyPr wrap="square">
            <a:spAutoFit/>
          </a:bodyPr>
          <a:lstStyle/>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–h127.0.0.1 –P3307 –uroot –p db01</a:t>
            </a:r>
          </a:p>
          <a:p>
            <a:pPr marL="342900" indent="-342900">
              <a:lnSpc>
                <a:spcPct val="150000"/>
              </a:lnSpc>
              <a:buFont typeface="Wingdings" panose="05000000000000000000" pitchFamily="2" charset="2"/>
              <a:buChar char="§"/>
            </a:pPr>
            <a:r>
              <a:rPr lang="en-IN" dirty="0">
                <a:solidFill>
                  <a:srgbClr val="006C86"/>
                </a:solidFill>
                <a:latin typeface="Liberation Mono"/>
                <a:cs typeface="Arial" panose="020B0604020202020204" pitchFamily="34" charset="0"/>
              </a:rPr>
              <a:t>C:\&gt; mysql –h192.168.100.14 –P3307 –uroot –psaleel db01</a:t>
            </a:r>
          </a:p>
        </p:txBody>
      </p:sp>
      <p:sp>
        <p:nvSpPr>
          <p:cNvPr id="2" name="Rectangle 1"/>
          <p:cNvSpPr/>
          <p:nvPr/>
        </p:nvSpPr>
        <p:spPr>
          <a:xfrm>
            <a:off x="289299" y="341884"/>
            <a:ext cx="5121915" cy="400110"/>
          </a:xfrm>
          <a:prstGeom prst="rect">
            <a:avLst/>
          </a:prstGeom>
          <a:solidFill>
            <a:schemeClr val="accent6"/>
          </a:solidFill>
        </p:spPr>
        <p:txBody>
          <a:bodyPr wrap="none">
            <a:spAutoFit/>
          </a:bodyPr>
          <a:lstStyle/>
          <a:p>
            <a:r>
              <a:rPr lang="en-IN" sz="2000" dirty="0">
                <a:solidFill>
                  <a:srgbClr val="FFFF00"/>
                </a:solidFill>
                <a:latin typeface="Consolas" panose="020B0609020204030204" pitchFamily="49" charset="0"/>
                <a:ea typeface="Calibri" panose="020F0502020204030204" pitchFamily="34" charset="0"/>
              </a:rPr>
              <a:t>Default port for MySQL Server: </a:t>
            </a:r>
            <a:r>
              <a:rPr lang="en-IN" sz="2000" b="1" dirty="0">
                <a:solidFill>
                  <a:srgbClr val="FFFF00"/>
                </a:solidFill>
                <a:latin typeface="Consolas" panose="020B0609020204030204" pitchFamily="49" charset="0"/>
                <a:ea typeface="Calibri" panose="020F0502020204030204" pitchFamily="34" charset="0"/>
              </a:rPr>
              <a:t>3306</a:t>
            </a:r>
            <a:endParaRPr lang="en-IN" sz="20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2924944"/>
            <a:ext cx="11567341" cy="3744416"/>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464184" y="1124744"/>
            <a:ext cx="11176432" cy="646331"/>
          </a:xfrm>
          <a:prstGeom prst="rect">
            <a:avLst/>
          </a:prstGeom>
        </p:spPr>
        <p:txBody>
          <a:bodyPr wrap="square">
            <a:spAutoFit/>
          </a:bodyPr>
          <a:lstStyle/>
          <a:p>
            <a:pPr algn="just"/>
            <a:r>
              <a:rPr lang="en-IN"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b="1" dirty="0">
                <a:solidFill>
                  <a:srgbClr val="000000"/>
                </a:solidFill>
                <a:latin typeface="Palatino Linotype" panose="02040502050505030304" pitchFamily="18" charset="0"/>
                <a:cs typeface="Segoe UI Light" panose="020B0502040204020203" pitchFamily="34" charset="0"/>
              </a:rPr>
              <a:t>transactional </a:t>
            </a:r>
            <a:r>
              <a:rPr lang="en-IN" dirty="0">
                <a:solidFill>
                  <a:srgbClr val="000000"/>
                </a:solidFill>
                <a:latin typeface="Palatino Linotype" panose="02040502050505030304" pitchFamily="18" charset="0"/>
                <a:cs typeface="Segoe UI Light" panose="020B0502040204020203" pitchFamily="34" charset="0"/>
              </a:rPr>
              <a:t>and</a:t>
            </a:r>
            <a:r>
              <a:rPr lang="en-IN" b="1" dirty="0">
                <a:solidFill>
                  <a:srgbClr val="000000"/>
                </a:solidFill>
                <a:latin typeface="Palatino Linotype" panose="02040502050505030304" pitchFamily="18" charset="0"/>
                <a:cs typeface="Segoe UI Light" panose="020B0502040204020203" pitchFamily="34" charset="0"/>
              </a:rPr>
              <a:t> non-transactional.</a:t>
            </a:r>
            <a:endParaRPr lang="en-IN"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646331"/>
          </a:xfrm>
          <a:prstGeom prst="rect">
            <a:avLst/>
          </a:prstGeom>
        </p:spPr>
        <p:txBody>
          <a:bodyPr wrap="square">
            <a:spAutoFit/>
          </a:bodyPr>
          <a:lstStyle/>
          <a:p>
            <a:r>
              <a:rPr lang="en-IN" dirty="0">
                <a:solidFill>
                  <a:schemeClr val="bg2">
                    <a:lumMod val="50000"/>
                  </a:schemeClr>
                </a:solidFill>
                <a:latin typeface="Palatino Linotype" panose="02040502050505030304" pitchFamily="18" charset="0"/>
                <a:cs typeface="Segoe UI Light" panose="020B0502040204020203" pitchFamily="34" charset="0"/>
              </a:rPr>
              <a:t>Before MySQL version 5.5, MyISAM is the default storage engine when you create a table without specifying the storage engine explicitly. From version 5.5, MySQL uses </a:t>
            </a:r>
            <a:r>
              <a:rPr lang="en-IN" b="1" i="1" dirty="0">
                <a:solidFill>
                  <a:schemeClr val="bg2">
                    <a:lumMod val="50000"/>
                  </a:schemeClr>
                </a:solidFill>
                <a:latin typeface="Palatino Linotype" panose="02040502050505030304" pitchFamily="18" charset="0"/>
                <a:cs typeface="Segoe UI Light" panose="020B0502040204020203" pitchFamily="34" charset="0"/>
              </a:rPr>
              <a:t>InnoDB as the default storage engine</a:t>
            </a:r>
            <a:r>
              <a:rPr lang="en-IN" dirty="0">
                <a:solidFill>
                  <a:schemeClr val="bg2">
                    <a:lumMod val="50000"/>
                  </a:schemeClr>
                </a:solidFill>
                <a:latin typeface="Palatino Linotype" panose="02040502050505030304" pitchFamily="18" charset="0"/>
                <a:cs typeface="Segoe UI Light" panose="020B0502040204020203"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314735508"/>
              </p:ext>
            </p:extLst>
          </p:nvPr>
        </p:nvGraphicFramePr>
        <p:xfrm>
          <a:off x="849695" y="4394200"/>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407367" y="3200906"/>
            <a:ext cx="11239607" cy="738664"/>
          </a:xfrm>
          <a:prstGeom prst="rect">
            <a:avLst/>
          </a:prstGeom>
          <a:noFill/>
        </p:spPr>
        <p:txBody>
          <a:bodyPr wrap="square" rtlCol="0">
            <a:spAutoFit/>
          </a:bodyPr>
          <a:lstStyle/>
          <a:p>
            <a:r>
              <a:rPr lang="en-IN" dirty="0">
                <a:latin typeface="Palatino Linotype" panose="02040502050505030304" pitchFamily="18" charset="0"/>
              </a:rPr>
              <a:t>When you create  a table, MySQL creates a disk file that contains the table’s format (that is, its definition) . The format file has a basename that is the same name as the table name and an </a:t>
            </a:r>
            <a:r>
              <a:rPr lang="en-IN" sz="2400" dirty="0">
                <a:solidFill>
                  <a:srgbClr val="FE1212"/>
                </a:solidFill>
                <a:latin typeface="Palatino Linotype" panose="02040502050505030304" pitchFamily="18" charset="0"/>
              </a:rPr>
              <a:t>.frm</a:t>
            </a:r>
            <a:r>
              <a:rPr lang="en-IN" dirty="0">
                <a:latin typeface="Palatino Linotype" panose="02040502050505030304" pitchFamily="18" charset="0"/>
              </a:rPr>
              <a:t> extension.</a:t>
            </a:r>
          </a:p>
        </p:txBody>
      </p:sp>
    </p:spTree>
    <p:extLst>
      <p:ext uri="{BB962C8B-B14F-4D97-AF65-F5344CB8AC3E}">
        <p14:creationId xmlns:p14="http://schemas.microsoft.com/office/powerpoint/2010/main" val="19741977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631763"/>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InnoDB</a:t>
            </a:r>
            <a:r>
              <a:rPr lang="en-IN" sz="2000" dirty="0">
                <a:solidFill>
                  <a:srgbClr val="006C86"/>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MyISAM</a:t>
            </a:r>
            <a:r>
              <a:rPr lang="en-IN" sz="2000" dirty="0">
                <a:solidFill>
                  <a:srgbClr val="006C86"/>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Memory</a:t>
            </a:r>
            <a:r>
              <a:rPr lang="en-IN" sz="2000" dirty="0">
                <a:solidFill>
                  <a:srgbClr val="006C86"/>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Palatino Linotype" panose="02040502050505030304" pitchFamily="18" charset="0"/>
                <a:cs typeface="Segoe UI Light" panose="020B0502040204020203" pitchFamily="34" charset="0"/>
              </a:rPr>
              <a:t>CSV</a:t>
            </a:r>
            <a:r>
              <a:rPr lang="en-IN" sz="2000" dirty="0">
                <a:solidFill>
                  <a:srgbClr val="006C86"/>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720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720850" y="2133600"/>
            <a:ext cx="8489950"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1828800" y="3581401"/>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16561233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676400" y="1425714"/>
            <a:ext cx="8763000"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400" y="3207603"/>
            <a:ext cx="35814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show </a:t>
            </a:r>
            <a:r>
              <a:rPr lang="en-IN" dirty="0">
                <a:latin typeface="Liberation Mono"/>
                <a:ea typeface="Arial Unicode MS"/>
                <a:cs typeface="Arial" panose="020B0604020202020204" pitchFamily="34" charset="0"/>
              </a:rPr>
              <a:t>STORAGE</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engines</a:t>
            </a:r>
            <a:r>
              <a:rPr lang="en-IN"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371600"/>
            <a:ext cx="8839200" cy="3962400"/>
          </a:xfrm>
          <a:prstGeom prst="rect">
            <a:avLst/>
          </a:prstGeom>
        </p:spPr>
      </p:pic>
      <p:sp>
        <p:nvSpPr>
          <p:cNvPr id="3" name="Rectangle 2"/>
          <p:cNvSpPr/>
          <p:nvPr/>
        </p:nvSpPr>
        <p:spPr>
          <a:xfrm>
            <a:off x="1752600" y="5562601"/>
            <a:ext cx="6172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SET DEFAULT_STORAGE_ENGINE </a:t>
            </a:r>
            <a:r>
              <a:rPr lang="en-IN" dirty="0">
                <a:solidFill>
                  <a:schemeClr val="accent5">
                    <a:lumMod val="7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Liberation Mono"/>
                <a:ea typeface="Times New Roman" panose="02020603050405020304" pitchFamily="18" charset="0"/>
              </a:rPr>
              <a:t>;</a:t>
            </a:r>
          </a:p>
        </p:txBody>
      </p:sp>
    </p:spTree>
    <p:extLst>
      <p:ext uri="{BB962C8B-B14F-4D97-AF65-F5344CB8AC3E}">
        <p14:creationId xmlns:p14="http://schemas.microsoft.com/office/powerpoint/2010/main" val="1279924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60" y="1685936"/>
            <a:ext cx="3807453" cy="369332"/>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37" y="238894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Tree>
    <p:extLst>
      <p:ext uri="{BB962C8B-B14F-4D97-AF65-F5344CB8AC3E}">
        <p14:creationId xmlns:p14="http://schemas.microsoft.com/office/powerpoint/2010/main" val="35893608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107996"/>
          </a:xfrm>
          <a:prstGeom prst="rect">
            <a:avLst/>
          </a:prstGeom>
          <a:solidFill>
            <a:schemeClr val="bg1"/>
          </a:solidFill>
        </p:spPr>
        <p:txBody>
          <a:bodyPr wrap="square">
            <a:spAutoFit/>
          </a:bodyPr>
          <a:lstStyle/>
          <a:p>
            <a:r>
              <a:rPr lang="en-IN" sz="2200" dirty="0">
                <a:latin typeface="Palatino Linotype" panose="02040502050505030304" pitchFamily="18" charset="0"/>
                <a:cs typeface="Segoe UI Light" panose="020B0502040204020203" pitchFamily="34" charset="0"/>
              </a:rPr>
              <a:t>The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a:t>
            </a:r>
            <a:r>
              <a:rPr lang="en-IN" sz="2200" b="1" dirty="0">
                <a:latin typeface="Palatino Linotype" panose="02040502050505030304" pitchFamily="18" charset="0"/>
                <a:cs typeface="Segoe UI Light" panose="020B0502040204020203" pitchFamily="34" charset="0"/>
              </a:rPr>
              <a:t>db_name</a:t>
            </a:r>
            <a:r>
              <a:rPr lang="en-IN" sz="22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200" b="1" dirty="0">
                <a:latin typeface="Palatino Linotype" panose="02040502050505030304" pitchFamily="18" charset="0"/>
                <a:cs typeface="Segoe UI Light" panose="020B0502040204020203" pitchFamily="34" charset="0"/>
              </a:rPr>
              <a:t>USE</a:t>
            </a:r>
            <a:r>
              <a:rPr lang="en-IN" sz="22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solidFill>
                  <a:srgbClr val="669900"/>
                </a:solidFill>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solidFill>
                  <a:srgbClr val="669900"/>
                </a:solidFill>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486304"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15247336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79376" y="3276600"/>
            <a:ext cx="11305256"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369332"/>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335360" y="1447800"/>
            <a:ext cx="11521280" cy="286232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4971143"/>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Tree>
    <p:extLst>
      <p:ext uri="{BB962C8B-B14F-4D97-AF65-F5344CB8AC3E}">
        <p14:creationId xmlns:p14="http://schemas.microsoft.com/office/powerpoint/2010/main" val="1696502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835742"/>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Flat Files</a:t>
            </a:r>
          </a:p>
        </p:txBody>
      </p:sp>
      <p:sp>
        <p:nvSpPr>
          <p:cNvPr id="8" name="Rectangle 7"/>
          <p:cNvSpPr/>
          <p:nvPr/>
        </p:nvSpPr>
        <p:spPr>
          <a:xfrm>
            <a:off x="335360" y="1196752"/>
            <a:ext cx="11521280"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808781"/>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3" name="Rectangle 2"/>
          <p:cNvSpPr/>
          <p:nvPr/>
        </p:nvSpPr>
        <p:spPr>
          <a:xfrm>
            <a:off x="119337" y="2420811"/>
            <a:ext cx="11637137" cy="3416320"/>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and these files may be stored in different folders so, due to this it is difficult to share data among different applications.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for example a student in a college should not be able to see the payroll details of the teachers, such kind of security constraints are difficult to apply in file processing systems.</a:t>
            </a:r>
          </a:p>
        </p:txBody>
      </p:sp>
    </p:spTree>
    <p:extLst>
      <p:ext uri="{BB962C8B-B14F-4D97-AF65-F5344CB8AC3E}">
        <p14:creationId xmlns:p14="http://schemas.microsoft.com/office/powerpoint/2010/main" val="284666264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609600" y="1447800"/>
            <a:ext cx="109728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609600" y="5012891"/>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a:t>
            </a:r>
          </a:p>
        </p:txBody>
      </p:sp>
      <p:sp>
        <p:nvSpPr>
          <p:cNvPr id="9" name="Rectangle 8"/>
          <p:cNvSpPr/>
          <p:nvPr/>
        </p:nvSpPr>
        <p:spPr>
          <a:xfrm>
            <a:off x="695400" y="1460361"/>
            <a:ext cx="9972600" cy="4662815"/>
          </a:xfrm>
          <a:prstGeom prst="rect">
            <a:avLst/>
          </a:prstGeom>
        </p:spPr>
        <p:txBody>
          <a:bodyPr wrap="square">
            <a:spAutoFit/>
          </a:bodyPr>
          <a:lstStyle/>
          <a:p>
            <a:pPr>
              <a:lnSpc>
                <a:spcPct val="150000"/>
              </a:lnSpc>
            </a:pPr>
            <a:r>
              <a:rPr lang="en-US" dirty="0">
                <a:solidFill>
                  <a:srgbClr val="00B050"/>
                </a:solidFill>
                <a:latin typeface="Arial" panose="020B0604020202020204" pitchFamily="34" charset="0"/>
                <a:ea typeface="Arial Unicode MS"/>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available databases</a:t>
            </a:r>
            <a:r>
              <a:rPr lang="en-US" dirty="0">
                <a:solidFill>
                  <a:srgbClr val="00B050"/>
                </a:solidFill>
                <a:latin typeface="Arial" panose="020B0604020202020204" pitchFamily="34" charset="0"/>
                <a:ea typeface="Arial Unicode MS"/>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endParaRPr lang="en-US" dirty="0">
              <a:solidFill>
                <a:srgbClr val="00B050"/>
              </a:solidFill>
              <a:latin typeface="Arial" panose="020B0604020202020204" pitchFamily="34" charset="0"/>
              <a:ea typeface="Arial Unicode MS"/>
              <a:cs typeface="Arial" panose="020B0604020202020204" pitchFamily="34" charset="0"/>
            </a:endParaRPr>
          </a:p>
          <a:p>
            <a:pPr>
              <a:lnSpc>
                <a:spcPct val="150000"/>
              </a:lnSpc>
            </a:pPr>
            <a:endParaRPr lang="en-IN" dirty="0">
              <a:solidFill>
                <a:srgbClr val="00B050"/>
              </a:solidFill>
              <a:latin typeface="Arial" panose="020B0604020202020204" pitchFamily="34" charset="0"/>
              <a:cs typeface="Arial" panose="020B0604020202020204" pitchFamily="34" charset="0"/>
            </a:endParaRPr>
          </a:p>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tables in a database</a:t>
            </a:r>
            <a:r>
              <a:rPr lang="en-IN" dirty="0">
                <a:solidFill>
                  <a:srgbClr val="00B05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chemeClr val="accent5">
                    <a:lumMod val="50000"/>
                  </a:schemeClr>
                </a:solidFill>
                <a:latin typeface="Arial" panose="020B0604020202020204" pitchFamily="34" charset="0"/>
                <a:ea typeface="Arial Unicode MS"/>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[Display tables along with number of columns in a database]</a:t>
            </a:r>
            <a:endParaRPr lang="en-US" dirty="0">
              <a:solidFill>
                <a:srgbClr val="0070C0"/>
              </a:solidFill>
              <a:latin typeface="Arial" panose="020B0604020202020204" pitchFamily="34" charset="0"/>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endParaRPr lang="en-US" dirty="0">
              <a:solidFill>
                <a:srgbClr val="00B05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–v</a:t>
            </a:r>
          </a:p>
        </p:txBody>
      </p:sp>
    </p:spTree>
    <p:extLst>
      <p:ext uri="{BB962C8B-B14F-4D97-AF65-F5344CB8AC3E}">
        <p14:creationId xmlns:p14="http://schemas.microsoft.com/office/powerpoint/2010/main" val="1903824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791235"/>
            <a:ext cx="8839200" cy="461665"/>
          </a:xfrm>
          <a:prstGeom prst="rect">
            <a:avLst/>
          </a:prstGeom>
        </p:spPr>
        <p:txBody>
          <a:bodyPr wrap="square">
            <a:spAutoFit/>
          </a:bodyPr>
          <a:lstStyle/>
          <a:p>
            <a:r>
              <a:rPr lang="en-US" sz="2400" b="1" dirty="0">
                <a:solidFill>
                  <a:srgbClr val="006C86"/>
                </a:solidFill>
              </a:rPr>
              <a:t>mysqlshow</a:t>
            </a:r>
            <a:r>
              <a:rPr lang="en-US" sz="2000" dirty="0"/>
              <a:t> – Get Quick Info On MySQL DB, Table, Column and Index</a:t>
            </a:r>
          </a:p>
        </p:txBody>
      </p:sp>
      <p:sp>
        <p:nvSpPr>
          <p:cNvPr id="9" name="Rectangle 8"/>
          <p:cNvSpPr/>
          <p:nvPr/>
        </p:nvSpPr>
        <p:spPr>
          <a:xfrm>
            <a:off x="695400" y="1459359"/>
            <a:ext cx="9144000" cy="3416320"/>
          </a:xfrm>
          <a:prstGeom prst="rect">
            <a:avLst/>
          </a:prstGeom>
        </p:spPr>
        <p:txBody>
          <a:bodyPr wrap="square">
            <a:spAutoFit/>
          </a:bodyPr>
          <a:lstStyle/>
          <a:p>
            <a:pPr>
              <a:lnSpc>
                <a:spcPct val="150000"/>
              </a:lnSpc>
            </a:pPr>
            <a:r>
              <a:rPr lang="en-IN" dirty="0">
                <a:solidFill>
                  <a:srgbClr val="00B050"/>
                </a:solidFill>
                <a:latin typeface="Arial" panose="020B0604020202020204" pitchFamily="34" charset="0"/>
                <a:cs typeface="Arial" panose="020B0604020202020204" pitchFamily="34" charset="0"/>
              </a:rPr>
              <a:t>[</a:t>
            </a:r>
            <a:r>
              <a:rPr lang="en-US" dirty="0">
                <a:solidFill>
                  <a:srgbClr val="00B050"/>
                </a:solidFill>
                <a:latin typeface="Arial" panose="020B0604020202020204" pitchFamily="34" charset="0"/>
                <a:cs typeface="Arial" panose="020B0604020202020204" pitchFamily="34" charset="0"/>
              </a:rPr>
              <a:t>Display all columns of a table</a:t>
            </a:r>
            <a:r>
              <a:rPr lang="en-IN" dirty="0">
                <a:solidFill>
                  <a:srgbClr val="00B050"/>
                </a:solidFill>
                <a:latin typeface="Arial" panose="020B0604020202020204" pitchFamily="34" charset="0"/>
                <a:cs typeface="Arial" panose="020B0604020202020204" pitchFamily="34" charset="0"/>
              </a:rPr>
              <a:t>]</a:t>
            </a:r>
            <a:endParaRPr lang="en-US"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p>
          <a:p>
            <a:pPr>
              <a:lnSpc>
                <a:spcPct val="150000"/>
              </a:lnSpc>
            </a:pPr>
            <a:endParaRPr lang="en-US" dirty="0">
              <a:solidFill>
                <a:srgbClr val="00B050"/>
              </a:solidFill>
              <a:latin typeface="Arial" panose="020B0604020202020204" pitchFamily="34" charset="0"/>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 [Display details about a specific column from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IN" dirty="0">
                <a:solidFill>
                  <a:srgbClr val="FFC000"/>
                </a:solidFill>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empno</a:t>
            </a:r>
            <a:endParaRPr lang="en-US" dirty="0">
              <a:solidFill>
                <a:srgbClr val="FF0000"/>
              </a:solidFill>
              <a:latin typeface="Arial" panose="020B0604020202020204" pitchFamily="34" charset="0"/>
              <a:cs typeface="Arial" panose="020B0604020202020204" pitchFamily="34" charset="0"/>
            </a:endParaRPr>
          </a:p>
          <a:p>
            <a:pPr>
              <a:lnSpc>
                <a:spcPct val="150000"/>
              </a:lnSpc>
            </a:pPr>
            <a:endParaRPr lang="en-US" dirty="0">
              <a:solidFill>
                <a:schemeClr val="accent5">
                  <a:lumMod val="50000"/>
                </a:schemeClr>
              </a:solidFill>
              <a:latin typeface="Arial" panose="020B0604020202020204" pitchFamily="34" charset="0"/>
              <a:ea typeface="Arial Unicode MS"/>
              <a:cs typeface="Arial" panose="020B0604020202020204" pitchFamily="34" charset="0"/>
            </a:endParaRPr>
          </a:p>
          <a:p>
            <a:pPr>
              <a:lnSpc>
                <a:spcPct val="150000"/>
              </a:lnSpc>
            </a:pPr>
            <a:r>
              <a:rPr lang="en-US" dirty="0">
                <a:solidFill>
                  <a:srgbClr val="00B050"/>
                </a:solidFill>
                <a:latin typeface="Arial" panose="020B0604020202020204" pitchFamily="34" charset="0"/>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dirty="0">
                <a:solidFill>
                  <a:srgbClr val="0070C0"/>
                </a:solidFill>
                <a:latin typeface="Arial" panose="020B0604020202020204" pitchFamily="34" charset="0"/>
                <a:ea typeface="Arial Unicode MS"/>
                <a:cs typeface="Arial" panose="020B0604020202020204" pitchFamily="34" charset="0"/>
              </a:rPr>
              <a:t>mysqlshow -hlocalhost -P3306 -uroot -proot </a:t>
            </a:r>
            <a:r>
              <a:rPr lang="en-IN" dirty="0">
                <a:solidFill>
                  <a:srgbClr val="669900"/>
                </a:solidFill>
                <a:latin typeface="Arial" panose="020B0604020202020204" pitchFamily="34" charset="0"/>
                <a:cs typeface="Arial" panose="020B0604020202020204" pitchFamily="34" charset="0"/>
              </a:rPr>
              <a:t>db1 </a:t>
            </a:r>
            <a:r>
              <a:rPr lang="en-IN" dirty="0">
                <a:solidFill>
                  <a:srgbClr val="C00000"/>
                </a:solidFill>
                <a:latin typeface="Arial" panose="020B0604020202020204" pitchFamily="34" charset="0"/>
                <a:cs typeface="Arial" panose="020B0604020202020204" pitchFamily="34" charset="0"/>
              </a:rPr>
              <a:t>EMP</a:t>
            </a:r>
            <a:r>
              <a:rPr lang="en-US" dirty="0">
                <a:solidFill>
                  <a:srgbClr val="0070C0"/>
                </a:solidFill>
                <a:latin typeface="Arial" panose="020B0604020202020204" pitchFamily="34" charset="0"/>
                <a:ea typeface="Arial Unicode MS"/>
                <a:cs typeface="Arial" panose="020B0604020202020204" pitchFamily="34" charset="0"/>
              </a:rPr>
              <a:t> </a:t>
            </a:r>
            <a:r>
              <a:rPr lang="en-US" dirty="0">
                <a:solidFill>
                  <a:schemeClr val="accent5">
                    <a:lumMod val="50000"/>
                  </a:schemeClr>
                </a:solidFill>
                <a:latin typeface="Arial" panose="020B0604020202020204" pitchFamily="34" charset="0"/>
                <a:ea typeface="Arial Unicode MS"/>
                <a:cs typeface="Arial" panose="020B0604020202020204" pitchFamily="34" charset="0"/>
              </a:rPr>
              <a:t>–k</a:t>
            </a:r>
          </a:p>
        </p:txBody>
      </p:sp>
    </p:spTree>
    <p:extLst>
      <p:ext uri="{BB962C8B-B14F-4D97-AF65-F5344CB8AC3E}">
        <p14:creationId xmlns:p14="http://schemas.microsoft.com/office/powerpoint/2010/main" val="19038240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676400" y="1295400"/>
            <a:ext cx="8839200" cy="646331"/>
          </a:xfrm>
          <a:prstGeom prst="rect">
            <a:avLst/>
          </a:prstGeom>
        </p:spPr>
        <p:txBody>
          <a:bodyPr wrap="square">
            <a:spAutoFit/>
          </a:bodyPr>
          <a:lstStyle/>
          <a:p>
            <a:r>
              <a:rPr lang="en-US" dirty="0">
                <a:solidFill>
                  <a:srgbClr val="298AE5"/>
                </a:solidFill>
                <a:latin typeface="Liberation Mono"/>
                <a:cs typeface="Arial" panose="020B0604020202020204" pitchFamily="34" charset="0"/>
              </a:rPr>
              <a:t>     </a:t>
            </a:r>
            <a:r>
              <a:rPr lang="en-US" dirty="0">
                <a:solidFill>
                  <a:srgbClr val="0077AA"/>
                </a:solidFill>
                <a:latin typeface="Liberation Mono"/>
              </a:rPr>
              <a:t>\. file_name</a:t>
            </a:r>
          </a:p>
          <a:p>
            <a:r>
              <a:rPr lang="en-US"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latin typeface="Liberation Mono"/>
                <a:ea typeface="Times New Roman" panose="02020603050405020304" pitchFamily="18" charset="0"/>
              </a:rPr>
              <a:t>('ename');</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646331"/>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4132806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sz="1400" dirty="0">
                <a:solidFill>
                  <a:srgbClr val="FF0000"/>
                </a:solidFill>
                <a:latin typeface="Liberation Mono"/>
                <a:ea typeface="Arial Unicode MS"/>
                <a:cs typeface="Arial" panose="020B0604020202020204" pitchFamily="34" charset="0"/>
              </a:rPr>
              <a:t>// WITH TABLE TYPE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USER01;</a:t>
            </a:r>
            <a:endParaRPr lang="en-IN" sz="1400"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sz="1600" dirty="0">
                <a:latin typeface="Liberation Mono"/>
                <a:ea typeface="Arial Unicode MS"/>
                <a:cs typeface="Arial" panose="020B0604020202020204" pitchFamily="34" charset="0"/>
              </a:rPr>
              <a:t> 'B%';</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sz="1600"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sz="1600"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sz="1600" dirty="0">
                <a:latin typeface="Liberation Mono"/>
                <a:ea typeface="Arial Unicode MS"/>
                <a:cs typeface="Arial" panose="020B0604020202020204" pitchFamily="34" charset="0"/>
              </a:rPr>
              <a:t> ('EMP');</a:t>
            </a:r>
          </a:p>
        </p:txBody>
      </p:sp>
      <p:sp>
        <p:nvSpPr>
          <p:cNvPr id="4" name="Rectangle 3"/>
          <p:cNvSpPr/>
          <p:nvPr/>
        </p:nvSpPr>
        <p:spPr>
          <a:xfrm>
            <a:off x="609600" y="1411070"/>
            <a:ext cx="7986730"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9635066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613283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369332"/>
          </a:xfrm>
          <a:prstGeom prst="rect">
            <a:avLst/>
          </a:prstGeom>
        </p:spPr>
        <p:txBody>
          <a:bodyPr wrap="square">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369332"/>
          </a:xfrm>
          <a:prstGeom prst="rect">
            <a:avLst/>
          </a:prstGeom>
        </p:spPr>
        <p:txBody>
          <a:bodyPr wrap="square">
            <a:spAutoFit/>
          </a:bodyPr>
          <a:lstStyle/>
          <a:p>
            <a:r>
              <a:rPr lang="en-US" dirty="0">
                <a:latin typeface="Liberation Mono"/>
              </a:rPr>
              <a:t>Enable/Disable :- </a:t>
            </a:r>
            <a:r>
              <a:rPr lang="en-US" dirty="0">
                <a:solidFill>
                  <a:srgbClr val="669900"/>
                </a:solidFill>
                <a:latin typeface="Liberation Mono"/>
              </a:rPr>
              <a:t>1</a:t>
            </a:r>
            <a:r>
              <a:rPr lang="en-US" dirty="0">
                <a:solidFill>
                  <a:srgbClr val="92D050"/>
                </a:solidFill>
                <a:latin typeface="Liberation Mono"/>
              </a:rPr>
              <a:t> </a:t>
            </a:r>
            <a:r>
              <a:rPr lang="en-US" dirty="0">
                <a:solidFill>
                  <a:srgbClr val="669900"/>
                </a:solidFill>
                <a:latin typeface="Liberation Mono"/>
              </a:rPr>
              <a:t>(for true)  / 0 (for false)</a:t>
            </a:r>
          </a:p>
        </p:txBody>
      </p:sp>
    </p:spTree>
    <p:extLst>
      <p:ext uri="{BB962C8B-B14F-4D97-AF65-F5344CB8AC3E}">
        <p14:creationId xmlns:p14="http://schemas.microsoft.com/office/powerpoint/2010/main" val="23631538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646331"/>
          </a:xfrm>
          <a:prstGeom prst="rect">
            <a:avLst/>
          </a:prstGeom>
        </p:spPr>
        <p:txBody>
          <a:bodyPr wrap="square">
            <a:spAutoFit/>
          </a:bodyPr>
          <a:lstStyle/>
          <a:p>
            <a:pPr eaLnBrk="0" fontAlgn="base" hangingPunct="0">
              <a:spcBef>
                <a:spcPct val="0"/>
              </a:spcBef>
              <a:spcAft>
                <a:spcPct val="0"/>
              </a:spcAft>
            </a:pPr>
            <a:r>
              <a:rPr lang="en-IN" dirty="0">
                <a:solidFill>
                  <a:srgbClr val="0077AA"/>
                </a:solidFill>
                <a:latin typeface="Liberation Mono"/>
              </a:rPr>
              <a:t>{EXPLAIN | DESCRIBE | DESC}</a:t>
            </a:r>
          </a:p>
          <a:p>
            <a:pPr eaLnBrk="0" fontAlgn="base" hangingPunct="0">
              <a:spcBef>
                <a:spcPct val="0"/>
              </a:spcBef>
              <a:spcAft>
                <a:spcPct val="0"/>
              </a:spcAft>
            </a:pPr>
            <a:r>
              <a:rPr lang="en-IN" dirty="0">
                <a:solidFill>
                  <a:srgbClr val="0077AA"/>
                </a:solidFill>
                <a:latin typeface="Liberation Mono"/>
              </a:rPr>
              <a:t>    tbl_name [col_name]</a:t>
            </a:r>
          </a:p>
        </p:txBody>
      </p:sp>
      <p:sp>
        <p:nvSpPr>
          <p:cNvPr id="6" name="Rectangle 5"/>
          <p:cNvSpPr/>
          <p:nvPr/>
        </p:nvSpPr>
        <p:spPr>
          <a:xfrm>
            <a:off x="335360" y="2878604"/>
            <a:ext cx="987544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ename</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a:t>
            </a:r>
            <a:r>
              <a:rPr lang="en-IN" sz="1600" dirty="0">
                <a:latin typeface="Arial" panose="020B0604020202020204" pitchFamily="34" charset="0"/>
                <a:ea typeface="Arial Unicode MS"/>
                <a:cs typeface="Arial" panose="020B0604020202020204" pitchFamily="34" charset="0"/>
              </a:rPr>
              <a:t>emp</a:t>
            </a:r>
            <a:r>
              <a:rPr lang="en-IN" sz="1600" dirty="0">
                <a:solidFill>
                  <a:srgbClr val="0070C0"/>
                </a:solidFill>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Arial Unicode MS"/>
                <a:cs typeface="Arial" panose="020B0604020202020204" pitchFamily="34" charset="0"/>
              </a:rPr>
              <a:t>empno</a:t>
            </a:r>
            <a:r>
              <a:rPr lang="en-IN" sz="1600"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741715" y="1706702"/>
            <a:ext cx="8773885"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7" name="Rectangle 6"/>
          <p:cNvSpPr/>
          <p:nvPr/>
        </p:nvSpPr>
        <p:spPr>
          <a:xfrm>
            <a:off x="1676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1752601" y="4833372"/>
            <a:ext cx="845819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empno=7788;</a:t>
            </a:r>
          </a:p>
          <a:p>
            <a:pPr marL="285750" indent="-28575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EXPLAIN</a:t>
            </a:r>
            <a:r>
              <a:rPr lang="en-IN" sz="1600"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INNER JOIN DEPT USING(DEPTNO);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Tree>
    <p:extLst>
      <p:ext uri="{BB962C8B-B14F-4D97-AF65-F5344CB8AC3E}">
        <p14:creationId xmlns:p14="http://schemas.microsoft.com/office/powerpoint/2010/main" val="15451439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spTree>
    <p:extLst>
      <p:ext uri="{BB962C8B-B14F-4D97-AF65-F5344CB8AC3E}">
        <p14:creationId xmlns:p14="http://schemas.microsoft.com/office/powerpoint/2010/main" val="1071191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a:t>
            </a:r>
            <a:r>
              <a:rPr lang="en-IN" sz="3200" i="1">
                <a:solidFill>
                  <a:srgbClr val="FF9900"/>
                </a:solidFill>
                <a:latin typeface="Arial" pitchFamily="34" charset="0"/>
                <a:cs typeface="Arial" pitchFamily="34" charset="0"/>
              </a:rPr>
              <a:t>is </a:t>
            </a:r>
            <a:r>
              <a:rPr lang="en-US" sz="3200" i="1">
                <a:solidFill>
                  <a:srgbClr val="FF9900"/>
                </a:solidFill>
                <a:latin typeface="Arial" pitchFamily="34" charset="0"/>
                <a:cs typeface="Arial" pitchFamily="34" charset="0"/>
              </a:rPr>
              <a:t>Database</a:t>
            </a:r>
            <a:r>
              <a:rPr lang="en-IN" sz="3200" i="1">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sz="2000" b="1" u="sng" dirty="0">
                <a:latin typeface="Arial" pitchFamily="34" charset="0"/>
                <a:cs typeface="Arial"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1785104"/>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a:t>
            </a:r>
            <a:r>
              <a:rPr lang="en-US" sz="1800">
                <a:latin typeface="Arial" pitchFamily="34" charset="0"/>
                <a:cs typeface="Arial" pitchFamily="34" charset="0"/>
              </a:rPr>
              <a:t>retrieves or extracts data</a:t>
            </a:r>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SELECT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SELECT will return all the fields.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9240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
        <p:nvSpPr>
          <p:cNvPr id="3" name="Rectangle 2"/>
          <p:cNvSpPr/>
          <p:nvPr/>
        </p:nvSpPr>
        <p:spPr>
          <a:xfrm>
            <a:off x="609600" y="1893146"/>
            <a:ext cx="8762574" cy="2543966"/>
          </a:xfrm>
          <a:prstGeom prst="rect">
            <a:avLst/>
          </a:prstGeom>
        </p:spPr>
        <p:txBody>
          <a:bodyPr wrap="square">
            <a:spAutoFit/>
          </a:bodyPr>
          <a:lstStyle/>
          <a:p>
            <a:pPr marL="457200" indent="-457200">
              <a:lnSpc>
                <a:spcPct val="200000"/>
              </a:lnSpc>
              <a:buFont typeface="+mj-lt"/>
              <a:buAutoNum type="arabicPeriod"/>
            </a:pPr>
            <a:r>
              <a:rPr lang="en-US" sz="2800" dirty="0">
                <a:latin typeface="Arial" pitchFamily="34" charset="0"/>
                <a:cs typeface="Arial" pitchFamily="34" charset="0"/>
              </a:rPr>
              <a:t>SELECTION </a:t>
            </a:r>
          </a:p>
          <a:p>
            <a:pPr marL="457200" indent="-457200">
              <a:lnSpc>
                <a:spcPct val="200000"/>
              </a:lnSpc>
              <a:buFont typeface="+mj-lt"/>
              <a:buAutoNum type="arabicPeriod"/>
            </a:pPr>
            <a:r>
              <a:rPr lang="en-US" sz="2800" dirty="0">
                <a:latin typeface="Arial" pitchFamily="34" charset="0"/>
                <a:cs typeface="Arial" pitchFamily="34" charset="0"/>
              </a:rPr>
              <a:t>PROJECTION</a:t>
            </a:r>
          </a:p>
          <a:p>
            <a:pPr marL="457200" indent="-457200">
              <a:lnSpc>
                <a:spcPct val="200000"/>
              </a:lnSpc>
              <a:buFont typeface="+mj-lt"/>
              <a:buAutoNum type="arabicPeriod"/>
            </a:pPr>
            <a:r>
              <a:rPr lang="en-US" sz="2800" dirty="0">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3633364"/>
              </p:ext>
            </p:extLst>
          </p:nvPr>
        </p:nvGraphicFramePr>
        <p:xfrm>
          <a:off x="407368" y="34290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4693282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val="3272237018"/>
              </p:ext>
            </p:extLst>
          </p:nvPr>
        </p:nvGraphicFramePr>
        <p:xfrm>
          <a:off x="406800" y="34308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val="20000"/>
                    </a:ext>
                  </a:extLst>
                </a:gridCol>
                <a:gridCol w="1807646">
                  <a:extLst>
                    <a:ext uri="{9D8B030D-6E8A-4147-A177-3AD203B41FA5}">
                      <a16:colId xmlns:a16="http://schemas.microsoft.com/office/drawing/2014/main" val="20001"/>
                    </a:ext>
                  </a:extLst>
                </a:gridCol>
                <a:gridCol w="2164831">
                  <a:extLst>
                    <a:ext uri="{9D8B030D-6E8A-4147-A177-3AD203B41FA5}">
                      <a16:colId xmlns:a16="http://schemas.microsoft.com/office/drawing/2014/main" val="20002"/>
                    </a:ext>
                  </a:extLst>
                </a:gridCol>
                <a:gridCol w="2404965">
                  <a:extLst>
                    <a:ext uri="{9D8B030D-6E8A-4147-A177-3AD203B41FA5}">
                      <a16:colId xmlns:a16="http://schemas.microsoft.com/office/drawing/2014/main"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310191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691100084"/>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6573042"/>
              </p:ext>
            </p:extLst>
          </p:nvPr>
        </p:nvGraphicFramePr>
        <p:xfrm>
          <a:off x="7728917" y="3459791"/>
          <a:ext cx="3853483" cy="1308340"/>
        </p:xfrm>
        <a:graphic>
          <a:graphicData uri="http://schemas.openxmlformats.org/drawingml/2006/table">
            <a:tbl>
              <a:tblPr>
                <a:tableStyleId>{BC89EF96-8CEA-46FF-86C4-4CE0E7609802}</a:tableStyleId>
              </a:tblPr>
              <a:tblGrid>
                <a:gridCol w="1318296">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1318298">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latin typeface="Cambria" pitchFamily="18" charset="0"/>
                        </a:rPr>
                        <a:t>DEPTNO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DNAME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LOC</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1" kern="1200" dirty="0">
                          <a:latin typeface="Cambria" pitchFamily="18" charset="0"/>
                        </a:rPr>
                        <a:t>10</a:t>
                      </a:r>
                      <a:endParaRPr kumimoji="0" lang="en-US" sz="2000" b="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solidFill>
                      <a:srgbClr val="B7F7E2"/>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1" kern="1200" dirty="0">
                          <a:latin typeface="Cambria" pitchFamily="18" charset="0"/>
                        </a:rPr>
                        <a:t>20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FBC9F0"/>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solidFill>
                      <a:srgbClr val="B7F7E2"/>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solidFill>
                      <a:srgbClr val="B7F7E2"/>
                    </a:solidFill>
                  </a:tcPr>
                </a:tc>
                <a:extLst>
                  <a:ext uri="{0D108BD9-81ED-4DB2-BD59-A6C34878D82A}">
                    <a16:rowId xmlns:a16="http://schemas.microsoft.com/office/drawing/2014/main" val="10002"/>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tx1">
                    <a:lumMod val="50000"/>
                    <a:lumOff val="50000"/>
                  </a:schemeClr>
                </a:solidFill>
                <a:latin typeface="Arial" pitchFamily="34" charset="0"/>
                <a:cs typeface="Arial" pitchFamily="34" charset="0"/>
              </a:rPr>
              <a:t>Capabilities of </a:t>
            </a:r>
            <a:br>
              <a:rPr lang="en-US" b="1" i="1" dirty="0">
                <a:solidFill>
                  <a:schemeClr val="tx1">
                    <a:lumMod val="50000"/>
                    <a:lumOff val="50000"/>
                  </a:schemeClr>
                </a:solidFill>
                <a:latin typeface="Arial" pitchFamily="34" charset="0"/>
                <a:cs typeface="Arial" pitchFamily="34" charset="0"/>
              </a:rPr>
            </a:br>
            <a:r>
              <a:rPr lang="en-US" b="1" i="1" dirty="0">
                <a:solidFill>
                  <a:schemeClr val="tx1">
                    <a:lumMod val="50000"/>
                    <a:lumOff val="50000"/>
                  </a:schemeClr>
                </a:solidFill>
                <a:latin typeface="Arial" pitchFamily="34" charset="0"/>
                <a:cs typeface="Arial" pitchFamily="34" charset="0"/>
              </a:rPr>
              <a:t>		SELECT Statement</a:t>
            </a:r>
            <a:endParaRPr lang="en-US"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36658724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2000309"/>
            <a:chOff x="2209800" y="3660939"/>
            <a:chExt cx="8305800" cy="2000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9000" y="5291916"/>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694908"/>
            <a:chOff x="2209801" y="1265224"/>
            <a:chExt cx="6478487" cy="1694908"/>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spTree>
    <p:extLst>
      <p:ext uri="{BB962C8B-B14F-4D97-AF65-F5344CB8AC3E}">
        <p14:creationId xmlns:p14="http://schemas.microsoft.com/office/powerpoint/2010/main" val="162342474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 '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 WORLD'</a:t>
            </a:r>
            <a:r>
              <a:rPr lang="en-IN" dirty="0">
                <a:latin typeface="Liberation Mono"/>
                <a:cs typeface="Arial" panose="020B0604020202020204" pitchFamily="34" charset="0"/>
              </a:rPr>
              <a: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A programmer can use an alias to temporarily assign another name to a </a:t>
            </a:r>
            <a:r>
              <a:rPr lang="en-IN" sz="2000" b="1" dirty="0">
                <a:latin typeface="Arial" panose="020B0604020202020204" pitchFamily="34" charset="0"/>
                <a:cs typeface="Arial" panose="020B0604020202020204" pitchFamily="34" charset="0"/>
              </a:rPr>
              <a:t>column</a:t>
            </a:r>
            <a:r>
              <a:rPr lang="en-IN" sz="2000" dirty="0">
                <a:latin typeface="Arial" panose="020B0604020202020204" pitchFamily="34" charset="0"/>
                <a:cs typeface="Arial" panose="020B0604020202020204" pitchFamily="34" charset="0"/>
              </a:rPr>
              <a:t> or </a:t>
            </a:r>
            <a:r>
              <a:rPr lang="en-IN" sz="2000" b="1" dirty="0">
                <a:latin typeface="Arial" panose="020B0604020202020204" pitchFamily="34" charset="0"/>
                <a:cs typeface="Arial" panose="020B0604020202020204" pitchFamily="34" charset="0"/>
              </a:rPr>
              <a:t>table</a:t>
            </a:r>
            <a:r>
              <a:rPr lang="en-IN" sz="2000" dirty="0">
                <a:latin typeface="Arial" panose="020B0604020202020204" pitchFamily="34" charset="0"/>
                <a:cs typeface="Arial" panose="020B0604020202020204" pitchFamily="34" charset="0"/>
              </a:rPr>
              <a:t> for the duration of a </a:t>
            </a:r>
            <a:r>
              <a:rPr lang="en-IN" sz="2200" b="1" i="1" dirty="0">
                <a:latin typeface="Arial" panose="020B0604020202020204" pitchFamily="34" charset="0"/>
                <a:cs typeface="Arial" panose="020B0604020202020204" pitchFamily="34" charset="0"/>
              </a:rPr>
              <a:t>SELECT</a:t>
            </a:r>
            <a:r>
              <a:rPr lang="en-IN" sz="2000" dirty="0">
                <a:latin typeface="Arial" panose="020B0604020202020204" pitchFamily="34" charset="0"/>
                <a:cs typeface="Arial" panose="020B0604020202020204" pitchFamily="34" charset="0"/>
              </a:rPr>
              <a:t> query</a:t>
            </a:r>
            <a:r>
              <a:rPr lang="en-IN" sz="2000" b="1" dirty="0">
                <a:latin typeface="Arial" panose="020B0604020202020204" pitchFamily="34" charset="0"/>
                <a:cs typeface="Arial" panose="020B0604020202020204" pitchFamily="34" charset="0"/>
              </a:rPr>
              <a:t>.</a:t>
            </a:r>
            <a:r>
              <a:rPr lang="en-IN" sz="2000" b="1" dirty="0">
                <a:solidFill>
                  <a:srgbClr val="FF0000"/>
                </a:solidFill>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00438"/>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latin typeface="Palatino Linotype" panose="02040502050505030304" pitchFamily="18" charset="0"/>
                <a:cs typeface="Segoe UI Light" panose="020B0502040204020203" pitchFamily="34" charset="0"/>
              </a:rPr>
              <a:t>identifier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a:t>
            </a:r>
            <a:r>
              <a:rPr lang="en-IN" b="1" i="1" dirty="0">
                <a:latin typeface="Palatino Linotype" panose="02040502050505030304" pitchFamily="18" charset="0"/>
                <a:cs typeface="Segoe UI Light" panose="020B0502040204020203" pitchFamily="34" charset="0"/>
              </a:rPr>
              <a:t>string quoting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sz="2000" dirty="0">
                <a:solidFill>
                  <a:srgbClr val="0070C0"/>
                </a:solidFill>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alias_name]</a:t>
            </a:r>
          </a:p>
        </p:txBody>
      </p:sp>
      <p:sp>
        <p:nvSpPr>
          <p:cNvPr id="4" name="Rectangle 3"/>
          <p:cNvSpPr/>
          <p:nvPr/>
        </p:nvSpPr>
        <p:spPr>
          <a:xfrm>
            <a:off x="263353" y="5157192"/>
            <a:ext cx="11665295" cy="1287532"/>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ID',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cs typeface="Arial" panose="020B0604020202020204" pitchFamily="34" charset="0"/>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AS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Tree>
    <p:extLst>
      <p:ext uri="{BB962C8B-B14F-4D97-AF65-F5344CB8AC3E}">
        <p14:creationId xmlns:p14="http://schemas.microsoft.com/office/powerpoint/2010/main" val="861791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A3AC41AF-7D1E-4A78-AE88-35D82107A4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990" y="4484362"/>
            <a:ext cx="4317147" cy="1896965"/>
          </a:xfrm>
          <a:prstGeom prst="rect">
            <a:avLst/>
          </a:prstGeom>
        </p:spPr>
      </p:pic>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138773"/>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hlinkClick r:id="rId3" action="ppaction://hlinksldjump"/>
              </a:rPr>
              <a:t>data</a:t>
            </a:r>
            <a:r>
              <a:rPr lang="en-US" sz="2000" b="1" dirty="0">
                <a:latin typeface="Palatino Linotype" panose="02040502050505030304" pitchFamily="18" charset="0"/>
              </a:rPr>
              <a:t> </a:t>
            </a:r>
            <a:r>
              <a:rPr lang="en-US" sz="2000" dirty="0">
                <a:latin typeface="Palatino Linotype" panose="02040502050505030304" pitchFamily="18" charset="0"/>
              </a:rPr>
              <a:t>which is organized, which is also called as 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8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package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982350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r>
              <a:rPr lang="en-IN" sz="3200" i="1">
                <a:solidFill>
                  <a:srgbClr val="FF9900"/>
                </a:solidFill>
                <a:latin typeface="Arial" pitchFamily="34" charset="0"/>
                <a:cs typeface="Arial" pitchFamily="34" charset="0"/>
              </a:rPr>
              <a:t>-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769062"/>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295400"/>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77AA"/>
                </a:solidFill>
                <a:latin typeface="Liberation Mono"/>
              </a:rPr>
              <a:t>, expressions,... FROM </a:t>
            </a:r>
            <a:r>
              <a:rPr lang="en-US" sz="2000" b="1" i="1" dirty="0">
                <a:solidFill>
                  <a:srgbClr val="0077AA"/>
                </a:solidFill>
                <a:latin typeface="Liberation Mono"/>
              </a:rPr>
              <a:t>r</a:t>
            </a:r>
          </a:p>
        </p:txBody>
      </p:sp>
      <p:sp>
        <p:nvSpPr>
          <p:cNvPr id="6" name="Rectangle 5"/>
          <p:cNvSpPr/>
          <p:nvPr/>
        </p:nvSpPr>
        <p:spPr>
          <a:xfrm>
            <a:off x="335360" y="1772484"/>
            <a:ext cx="10180240" cy="41960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2D050"/>
                </a:solidFill>
                <a:latin typeface="Liberation Mono"/>
                <a:ea typeface="Times New Roman" panose="02020603050405020304" pitchFamily="18" charset="0"/>
              </a:rPr>
              <a:t>1001 </a:t>
            </a:r>
            <a:r>
              <a:rPr lang="en-US" dirty="0">
                <a:latin typeface="Liberation Mono"/>
                <a:ea typeface="Times New Roman" panose="02020603050405020304" pitchFamily="18" charset="0"/>
              </a:rPr>
              <a:t>+</a:t>
            </a:r>
            <a:r>
              <a:rPr lang="en-US" dirty="0">
                <a:solidFill>
                  <a:srgbClr val="92D050"/>
                </a:solidFill>
                <a:latin typeface="Liberation Mono"/>
                <a:ea typeface="Times New Roman" panose="02020603050405020304" pitchFamily="18" charset="0"/>
              </a:rPr>
              <a:t> 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'a1'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'a1'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92D050"/>
                </a:solidFill>
                <a:latin typeface="Liberation Mono"/>
                <a:ea typeface="Times New Roman" panose="02020603050405020304" pitchFamily="18" charset="0"/>
              </a:rPr>
              <a:t>'1a' </a:t>
            </a:r>
            <a:r>
              <a:rPr lang="en-US" dirty="0">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 1</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1000</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IFNULL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1038170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4" name="Table 3">
            <a:extLst>
              <a:ext uri="{FF2B5EF4-FFF2-40B4-BE49-F238E27FC236}">
                <a16:creationId xmlns:a16="http://schemas.microsoft.com/office/drawing/2014/main" id="{C5CE5375-2C9C-48A1-AC7E-1B2DBE7DA6EC}"/>
              </a:ext>
            </a:extLst>
          </p:cNvPr>
          <p:cNvGraphicFramePr>
            <a:graphicFrameLocks noGrp="1"/>
          </p:cNvGraphicFramePr>
          <p:nvPr>
            <p:extLst>
              <p:ext uri="{D42A27DB-BD31-4B8C-83A1-F6EECF244321}">
                <p14:modId xmlns:p14="http://schemas.microsoft.com/office/powerpoint/2010/main" val="997809333"/>
              </p:ext>
            </p:extLst>
          </p:nvPr>
        </p:nvGraphicFramePr>
        <p:xfrm>
          <a:off x="406574" y="620688"/>
          <a:ext cx="11305256" cy="6149522"/>
        </p:xfrm>
        <a:graphic>
          <a:graphicData uri="http://schemas.openxmlformats.org/drawingml/2006/table">
            <a:tbl>
              <a:tblPr>
                <a:tableStyleId>{616DA210-FB5B-4158-B5E0-FEB733F419BA}</a:tableStyleId>
              </a:tblPr>
              <a:tblGrid>
                <a:gridCol w="3385170">
                  <a:extLst>
                    <a:ext uri="{9D8B030D-6E8A-4147-A177-3AD203B41FA5}">
                      <a16:colId xmlns:a16="http://schemas.microsoft.com/office/drawing/2014/main" val="20000"/>
                    </a:ext>
                  </a:extLst>
                </a:gridCol>
                <a:gridCol w="7920086">
                  <a:extLst>
                    <a:ext uri="{9D8B030D-6E8A-4147-A177-3AD203B41FA5}">
                      <a16:colId xmlns:a16="http://schemas.microsoft.com/office/drawing/2014/main" val="20001"/>
                    </a:ext>
                  </a:extLst>
                </a:gridCol>
              </a:tblGrid>
              <a:tr h="310698">
                <a:tc>
                  <a:txBody>
                    <a:bodyPr/>
                    <a:lstStyle/>
                    <a:p>
                      <a:pPr fontAlgn="base"/>
                      <a:r>
                        <a:rPr lang="en-IN" sz="1800" u="none" strike="noStrike" dirty="0">
                          <a:solidFill>
                            <a:srgbClr val="006C86"/>
                          </a:solidFill>
                          <a:effectLst/>
                        </a:rPr>
                        <a: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800" u="none" strike="noStrike" dirty="0">
                          <a:solidFill>
                            <a:srgbClr val="006C86"/>
                          </a:solidFill>
                          <a:effectLst/>
                        </a:rPr>
                        <a:t>!=, &lt;&gt;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a:effectLst/>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800" u="none" strike="noStrike" dirty="0">
                          <a:solidFill>
                            <a:srgbClr val="006C86"/>
                          </a:solidFill>
                          <a:effectLst/>
                        </a:rPr>
                        <a: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800" u="none" strike="noStrike" dirty="0">
                          <a:solidFill>
                            <a:srgbClr val="006C86"/>
                          </a:solidFill>
                          <a:effectLst/>
                        </a:rPr>
                        <a:t>&lt;=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800" u="none" strike="noStrike" dirty="0">
                          <a:solidFill>
                            <a:srgbClr val="006C86"/>
                          </a:solidFill>
                          <a:effectLst/>
                        </a:rPr>
                        <a:t>&lt;=&gt;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800" u="none" strike="noStrike" dirty="0">
                          <a:solidFill>
                            <a:srgbClr val="006C86"/>
                          </a:solidFill>
                          <a:effectLst/>
                        </a:rPr>
                        <a:t>IS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u="none" strike="noStrike" dirty="0">
                          <a:solidFill>
                            <a:srgbClr val="006C86"/>
                          </a:solidFill>
                          <a:effectLst/>
                        </a:rPr>
                        <a:t>IS NOT 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dirty="0">
                          <a:effectLst/>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800" u="none" strike="noStrike" dirty="0">
                          <a:solidFill>
                            <a:srgbClr val="006C86"/>
                          </a:solidFill>
                          <a:effectLst/>
                        </a:rPr>
                        <a:t>ISNULL()</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800" u="none" strike="noStrike" dirty="0">
                          <a:solidFill>
                            <a:srgbClr val="006C86"/>
                          </a:solidFill>
                          <a:effectLst/>
                        </a:rPr>
                        <a:t>IS</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800" u="none" strike="noStrike" dirty="0">
                          <a:solidFill>
                            <a:srgbClr val="006C86"/>
                          </a:solidFill>
                          <a:effectLst/>
                        </a:rPr>
                        <a:t>IS NOT</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800" u="none" strike="noStrike" dirty="0">
                          <a:solidFill>
                            <a:srgbClr val="006C86"/>
                          </a:solidFill>
                          <a:effectLst/>
                        </a:rPr>
                        <a:t>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800" u="none" strike="noStrike" dirty="0">
                          <a:solidFill>
                            <a:srgbClr val="006C86"/>
                          </a:solidFill>
                          <a:effectLst/>
                        </a:rPr>
                        <a:t>NOT IN()</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800" u="none" strike="noStrike" dirty="0">
                          <a:solidFill>
                            <a:srgbClr val="006C86"/>
                          </a:solidFill>
                          <a:effectLst/>
                        </a:rPr>
                        <a:t>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800" u="none" strike="noStrike" dirty="0">
                          <a:solidFill>
                            <a:srgbClr val="006C86"/>
                          </a:solidFill>
                          <a:effectLst/>
                        </a:rPr>
                        <a:t>NOT LIKE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800" u="none" strike="noStrike" kern="1200" dirty="0">
                          <a:solidFill>
                            <a:srgbClr val="006C86"/>
                          </a:solidFill>
                          <a:effectLst/>
                          <a:latin typeface="+mn-lt"/>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800" dirty="0">
                          <a:effectLst/>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800" u="none" strike="noStrike" dirty="0">
                          <a:solidFill>
                            <a:srgbClr val="006C86"/>
                          </a:solidFill>
                          <a:effectLst/>
                        </a:rPr>
                        <a:t>COALESCE()</a:t>
                      </a:r>
                      <a:endParaRPr lang="en-IN" sz="1800" u="none" dirty="0">
                        <a:solidFill>
                          <a:srgbClr val="006C86"/>
                        </a:solidFill>
                        <a:effectLst/>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800" dirty="0">
                          <a:effectLst/>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549400" y="5076724"/>
            <a:ext cx="9987877" cy="1046440"/>
          </a:xfrm>
          <a:prstGeom prst="rect">
            <a:avLst/>
          </a:prstGeom>
        </p:spPr>
        <p:txBody>
          <a:bodyPr wrap="square">
            <a:spAutoFit/>
          </a:bodyPr>
          <a:lstStyle/>
          <a:p>
            <a:r>
              <a:rPr lang="en-IN" sz="2200" dirty="0">
                <a:solidFill>
                  <a:srgbClr val="FF0000"/>
                </a:solidFill>
              </a:rPr>
              <a:t>NOTE</a:t>
            </a:r>
            <a:r>
              <a:rPr lang="en-IN" sz="2000" dirty="0">
                <a:solidFill>
                  <a:srgbClr val="FF0000"/>
                </a:solidFill>
              </a:rPr>
              <a:t>: </a:t>
            </a:r>
          </a:p>
          <a:p>
            <a:endParaRPr lang="en-IN" sz="2000" dirty="0">
              <a:solidFill>
                <a:srgbClr val="FF0000"/>
              </a:solidFill>
            </a:endParaRPr>
          </a:p>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741714" y="762001"/>
            <a:ext cx="8686800" cy="646331"/>
          </a:xfrm>
          <a:prstGeom prst="rect">
            <a:avLst/>
          </a:prstGeom>
        </p:spPr>
        <p:txBody>
          <a:bodyPr wrap="square">
            <a:spAutoFit/>
          </a:bodyPr>
          <a:lstStyle/>
          <a:p>
            <a:r>
              <a:rPr lang="en-IN" dirty="0"/>
              <a:t>Tests a value against a boolean value, where </a:t>
            </a:r>
            <a:r>
              <a:rPr lang="en-IN" dirty="0" err="1"/>
              <a:t>boolean_value</a:t>
            </a:r>
            <a:r>
              <a:rPr lang="en-IN" dirty="0"/>
              <a:t>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707886"/>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col_name</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Arial" panose="020B0604020202020204" pitchFamily="34"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24051" y="594825"/>
            <a:ext cx="12167156"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980728"/>
            <a:ext cx="6858048" cy="707886"/>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p:txBody>
      </p:sp>
    </p:spTree>
    <p:extLst>
      <p:ext uri="{BB962C8B-B14F-4D97-AF65-F5344CB8AC3E}">
        <p14:creationId xmlns:p14="http://schemas.microsoft.com/office/powerpoint/2010/main" val="51890472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 - NULL</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55454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sz="2000" b="1" dirty="0">
                <a:solidFill>
                  <a:srgbClr val="222222"/>
                </a:solidFill>
                <a:latin typeface="arial" panose="020B0604020202020204" pitchFamily="34" charset="0"/>
              </a:rPr>
              <a:t>"</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sz="2000"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a:t>
            </a:r>
            <a:r>
              <a:rPr lang="en-IN" sz="2000" i="1" dirty="0">
                <a:solidFill>
                  <a:srgbClr val="222222"/>
                </a:solidFill>
                <a:latin typeface="arial" panose="020B0604020202020204" pitchFamily="34" charset="0"/>
              </a:rPr>
              <a:t>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sz="2000" dirty="0">
                <a:solidFill>
                  <a:srgbClr val="222222"/>
                </a:solidFill>
                <a:latin typeface="arial" panose="020B0604020202020204" pitchFamily="34" charset="0"/>
              </a:rPr>
              <a:t>MySQL specific </a:t>
            </a:r>
            <a:r>
              <a:rPr lang="en-IN" sz="2400" b="1" dirty="0">
                <a:solidFill>
                  <a:schemeClr val="accent6">
                    <a:lumMod val="50000"/>
                  </a:schemeClr>
                </a:solidFill>
                <a:latin typeface="arial" panose="020B0604020202020204" pitchFamily="34" charset="0"/>
              </a:rPr>
              <a:t>&lt;=&gt;</a:t>
            </a:r>
            <a:r>
              <a:rPr lang="en-IN" sz="2000"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743872"/>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335360" y="260648"/>
            <a:ext cx="6298519" cy="400110"/>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2207720197"/>
              </p:ext>
            </p:extLst>
          </p:nvPr>
        </p:nvGraphicFramePr>
        <p:xfrm>
          <a:off x="119336" y="836712"/>
          <a:ext cx="11953328" cy="534532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algn="l" fontAlgn="base"/>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algn="l" fontAlgn="base"/>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algn="l" fontAlgn="base"/>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algn="l" fontAlgn="base"/>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algn="l" fontAlgn="base"/>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algn="l" fontAlgn="base"/>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File System stores unstructured data.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IN" sz="1800" b="1" dirty="0">
                        <a:solidFill>
                          <a:schemeClr val="tx1"/>
                        </a:solidFill>
                        <a:effectLst/>
                        <a:latin typeface="Palatino Linotype" panose="02040502050505030304" pitchFamily="18"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base"/>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 2)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(null,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2) </a:t>
            </a:r>
            <a:r>
              <a:rPr lang="en-US" dirty="0">
                <a:latin typeface="Liberation Mono"/>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IFNULL (1/0, 'Yes') </a:t>
            </a:r>
            <a:r>
              <a:rPr lang="en-US" dirty="0">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ea typeface="Times New Roman" panose="02020603050405020304" pitchFamily="18" charset="0"/>
              </a:rPr>
              <a:t>IFNULL(COMM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551383" y="3068960"/>
            <a:ext cx="11201132" cy="2585323"/>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cs typeface="Arial" panose="020B0604020202020204" pitchFamily="34" charset="0"/>
              </a:rPr>
              <a:t>IF(1 &gt; 2, 2, 3) </a:t>
            </a:r>
            <a:r>
              <a:rPr lang="en-US" dirty="0">
                <a:latin typeface="Liberation Mono"/>
                <a:ea typeface="Times New Roman" panose="02020603050405020304" pitchFamily="18" charset="0"/>
                <a:cs typeface="Arial" panose="020B0604020202020204" pitchFamily="34" charset="0"/>
              </a:rPr>
              <a:t>as R1;</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ea typeface="Times New Roman" panose="02020603050405020304" pitchFamily="18" charset="0"/>
                <a:cs typeface="Arial" panose="020B0604020202020204" pitchFamily="34" charset="0"/>
              </a:rPr>
              <a:t>IF(sal = 3000, 'Ok', 'Not Bad')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ea typeface="Times New Roman" panose="02020603050405020304" pitchFamily="18" charset="0"/>
                <a:cs typeface="Arial" panose="020B0604020202020204" pitchFamily="34" charset="0"/>
              </a:rPr>
              <a:t>IF(sal = 3000 and ename = 'FORD', 'Y', 'N') </a:t>
            </a:r>
            <a:r>
              <a:rPr lang="en-US" dirty="0">
                <a:latin typeface="Liberation Mono"/>
                <a:ea typeface="Times New Roman" panose="02020603050405020304" pitchFamily="18" charset="0"/>
                <a:cs typeface="Arial" panose="020B0604020202020204" pitchFamily="34" charset="0"/>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ea typeface="Times New Roman" panose="02020603050405020304" pitchFamily="18" charset="0"/>
                <a:cs typeface="Arial" panose="020B0604020202020204" pitchFamily="34" charset="0"/>
              </a:rPr>
              <a:t>IF(comm is NULL &amp;&amp;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ea typeface="Times New Roman" panose="02020603050405020304" pitchFamily="18" charset="0"/>
                <a:cs typeface="Arial" panose="020B0604020202020204" pitchFamily="34" charset="0"/>
              </a:rPr>
              <a:t>IF(deptno = 10, 'Sales', IF(deptno = 20 , 'Purchase' ,'N/A')) </a:t>
            </a:r>
            <a:r>
              <a:rPr lang="en-IN" dirty="0">
                <a:latin typeface="Liberation Mono"/>
                <a:ea typeface="Times New Roman" panose="02020603050405020304" pitchFamily="18" charset="0"/>
                <a:cs typeface="Arial" panose="020B0604020202020204" pitchFamily="34" charset="0"/>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p:txBody>
      </p:sp>
      <p:sp>
        <p:nvSpPr>
          <p:cNvPr id="13" name="Rectangle 12"/>
          <p:cNvSpPr/>
          <p:nvPr/>
        </p:nvSpPr>
        <p:spPr>
          <a:xfrm>
            <a:off x="1676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ea typeface="Times New Roman" panose="02020603050405020304" pitchFamily="18" charset="0"/>
              </a:rPr>
              <a:t>NULLIF(1, 2) as R1;</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479442"/>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31764" y="3374455"/>
            <a:ext cx="1156889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then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when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then 'Sales' ELSE 'N/A' END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431765" y="4205297"/>
            <a:ext cx="11568891"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3401346"/>
            <a:ext cx="1120885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ea typeface="Times New Roman" panose="02020603050405020304" pitchFamily="18" charset="0"/>
              </a:rPr>
              <a:t>CASE when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'Sales' </a:t>
            </a:r>
            <a:r>
              <a:rPr lang="en-IN" dirty="0">
                <a:solidFill>
                  <a:srgbClr val="DD4A68"/>
                </a:solidFill>
                <a:latin typeface="Liberation Mono"/>
                <a:ea typeface="Times New Roman" panose="02020603050405020304" pitchFamily="18" charset="0"/>
              </a:rPr>
              <a:t>when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ea typeface="Times New Roman" panose="02020603050405020304" pitchFamily="18" charset="0"/>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ELSE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END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Rectangle 1">
            <a:extLst>
              <a:ext uri="{FF2B5EF4-FFF2-40B4-BE49-F238E27FC236}">
                <a16:creationId xmlns:a16="http://schemas.microsoft.com/office/drawing/2014/main" id="{DB1260A3-B463-4C88-A977-D01447D963F5}"/>
              </a:ext>
            </a:extLst>
          </p:cNvPr>
          <p:cNvSpPr>
            <a:spLocks noChangeArrowheads="1"/>
          </p:cNvSpPr>
          <p:nvPr/>
        </p:nvSpPr>
        <p:spPr bwMode="auto">
          <a:xfrm>
            <a:off x="431765" y="2458903"/>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09295650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84384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61539" y="1264152"/>
            <a:ext cx="11505951"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335360" y="2559551"/>
            <a:ext cx="11449271"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372875" y="3966155"/>
            <a:ext cx="1140675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40252554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695400" y="132645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CURDATE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CURTIME</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12" name="Rectangle 11"/>
          <p:cNvSpPr/>
          <p:nvPr/>
        </p:nvSpPr>
        <p:spPr>
          <a:xfrm>
            <a:off x="695400" y="3092187"/>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NOW(), CURDATE(), CURTIME()</a:t>
            </a:r>
          </a:p>
        </p:txBody>
      </p:sp>
    </p:spTree>
    <p:extLst>
      <p:ext uri="{BB962C8B-B14F-4D97-AF65-F5344CB8AC3E}">
        <p14:creationId xmlns:p14="http://schemas.microsoft.com/office/powerpoint/2010/main" val="35158569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DATE</a:t>
            </a:r>
            <a:r>
              <a:rPr lang="en-IN" dirty="0">
                <a:solidFill>
                  <a:schemeClr val="bg1">
                    <a:lumMod val="65000"/>
                  </a:schemeClr>
                </a:solidFill>
                <a:latin typeface="Liberation Mono"/>
                <a:ea typeface="Times New Roman" panose="02020603050405020304" pitchFamily="18" charset="0"/>
              </a:rPr>
              <a:t>(</a:t>
            </a:r>
            <a:r>
              <a:rPr lang="en-IN" dirty="0">
                <a:solidFill>
                  <a:srgbClr val="92D050"/>
                </a:solidFill>
                <a:latin typeface="Liberation Mono"/>
                <a:ea typeface="Times New Roman" panose="02020603050405020304" pitchFamily="18" charset="0"/>
              </a:rPr>
              <a:t>"2017-06-15 09:34:21"</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321381581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490779" y="1291128"/>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ext uri="{D42A27DB-BD31-4B8C-83A1-F6EECF244321}">
                <p14:modId xmlns:p14="http://schemas.microsoft.com/office/powerpoint/2010/main" val="2647541112"/>
              </p:ext>
            </p:extLst>
          </p:nvPr>
        </p:nvGraphicFramePr>
        <p:xfrm>
          <a:off x="551384" y="2543897"/>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490779" y="1915168"/>
            <a:ext cx="871945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E.F. Codd.</a:t>
            </a:r>
            <a:r>
              <a:rPr lang="en-IN" sz="2000" b="1" dirty="0">
                <a:latin typeface="Arial" panose="020B0604020202020204" pitchFamily="34" charset="0"/>
                <a:cs typeface="Arial" panose="020B0604020202020204" pitchFamily="34" charset="0"/>
              </a:rPr>
              <a:t>.</a:t>
            </a:r>
          </a:p>
        </p:txBody>
      </p:sp>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51384" y="1197271"/>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2515948854"/>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51384" y="1915168"/>
            <a:ext cx="8719457"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29343541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DATE_ADD()</a:t>
            </a:r>
          </a:p>
        </p:txBody>
      </p:sp>
      <p:sp>
        <p:nvSpPr>
          <p:cNvPr id="5" name="Rectangle 4"/>
          <p:cNvSpPr/>
          <p:nvPr/>
        </p:nvSpPr>
        <p:spPr>
          <a:xfrm>
            <a:off x="575477"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sp>
        <p:nvSpPr>
          <p:cNvPr id="6" name="Rectangle 5"/>
          <p:cNvSpPr/>
          <p:nvPr/>
        </p:nvSpPr>
        <p:spPr>
          <a:xfrm>
            <a:off x="575477" y="1584682"/>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DATE_ADD</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7" name="Table 6">
            <a:extLst>
              <a:ext uri="{FF2B5EF4-FFF2-40B4-BE49-F238E27FC236}">
                <a16:creationId xmlns:a16="http://schemas.microsoft.com/office/drawing/2014/main" id="{E382D655-0397-4615-A280-2A95C8E6F2D4}"/>
              </a:ext>
            </a:extLst>
          </p:cNvPr>
          <p:cNvGraphicFramePr>
            <a:graphicFrameLocks noGrp="1"/>
          </p:cNvGraphicFramePr>
          <p:nvPr>
            <p:extLst>
              <p:ext uri="{D42A27DB-BD31-4B8C-83A1-F6EECF244321}">
                <p14:modId xmlns:p14="http://schemas.microsoft.com/office/powerpoint/2010/main" val="2019814663"/>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31919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DATE_SUB()</a:t>
            </a:r>
          </a:p>
        </p:txBody>
      </p:sp>
      <p:sp>
        <p:nvSpPr>
          <p:cNvPr id="5" name="Rectangle 4"/>
          <p:cNvSpPr/>
          <p:nvPr/>
        </p:nvSpPr>
        <p:spPr>
          <a:xfrm>
            <a:off x="575477" y="1336094"/>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sp>
        <p:nvSpPr>
          <p:cNvPr id="7" name="Rectangle 6"/>
          <p:cNvSpPr/>
          <p:nvPr/>
        </p:nvSpPr>
        <p:spPr>
          <a:xfrm>
            <a:off x="575477" y="1907540"/>
            <a:ext cx="8839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DATE_SUB</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p:txBody>
      </p:sp>
      <p:sp>
        <p:nvSpPr>
          <p:cNvPr id="9" name="Rectangle 8"/>
          <p:cNvSpPr/>
          <p:nvPr/>
        </p:nvSpPr>
        <p:spPr>
          <a:xfrm>
            <a:off x="543338" y="526978"/>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DATE_SUB()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SUBDATE().</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64315798"/>
              </p:ext>
            </p:extLst>
          </p:nvPr>
        </p:nvGraphicFramePr>
        <p:xfrm>
          <a:off x="575477" y="2543016"/>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tc>
                <a:tc>
                  <a:txBody>
                    <a:bodyPr/>
                    <a:lstStyle/>
                    <a:p>
                      <a:r>
                        <a:rPr lang="en-IN" sz="2000"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9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9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9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9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9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9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9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9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6585321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335360" y="1966635"/>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392829" y="2992983"/>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335360" y="905269"/>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198625924"/>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219" y="175231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438007" y="2590187"/>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443372" y="75846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3149576464"/>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335360" y="1616333"/>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941168"/>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2157537713"/>
              </p:ext>
            </p:extLst>
          </p:nvPr>
        </p:nvGraphicFramePr>
        <p:xfrm>
          <a:off x="335360" y="2564904"/>
          <a:ext cx="10153128" cy="192024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latin typeface="Liberation Mono"/>
                          <a:cs typeface="Arial" panose="020B0604020202020204" pitchFamily="34" charset="0"/>
                        </a:rPr>
                        <a:t>MICROSECOND</a:t>
                      </a:r>
                    </a:p>
                  </a:txBody>
                  <a:tcPr/>
                </a:tc>
                <a:tc>
                  <a:txBody>
                    <a:bodyPr/>
                    <a:lstStyle/>
                    <a:p>
                      <a:r>
                        <a:rPr lang="en-IN" sz="1900" dirty="0">
                          <a:latin typeface="Liberation Mono"/>
                          <a:cs typeface="Arial" panose="020B0604020202020204" pitchFamily="34" charset="0"/>
                        </a:rPr>
                        <a:t>SECOND</a:t>
                      </a:r>
                    </a:p>
                  </a:txBody>
                  <a:tcPr/>
                </a:tc>
                <a:tc>
                  <a:txBody>
                    <a:bodyPr/>
                    <a:lstStyle/>
                    <a:p>
                      <a:r>
                        <a:rPr lang="en-IN" sz="1900" dirty="0">
                          <a:latin typeface="Liberation Mono"/>
                          <a:cs typeface="Arial" panose="020B0604020202020204" pitchFamily="34" charset="0"/>
                        </a:rPr>
                        <a:t>MINUTE</a:t>
                      </a:r>
                    </a:p>
                  </a:txBody>
                  <a:tcPr/>
                </a:tc>
                <a:tc>
                  <a:txBody>
                    <a:bodyPr/>
                    <a:lstStyle/>
                    <a:p>
                      <a:r>
                        <a:rPr lang="en-IN" sz="1900" dirty="0">
                          <a:latin typeface="Liberation Mono"/>
                          <a:cs typeface="Arial" panose="020B0604020202020204" pitchFamily="34" charset="0"/>
                        </a:rPr>
                        <a:t>HOUR</a:t>
                      </a:r>
                    </a:p>
                  </a:txBody>
                  <a:tcPr/>
                </a:tc>
                <a:tc>
                  <a:txBody>
                    <a:bodyPr/>
                    <a:lstStyle/>
                    <a:p>
                      <a:r>
                        <a:rPr lang="en-IN" sz="19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900" dirty="0">
                          <a:latin typeface="Liberation Mono"/>
                          <a:cs typeface="Arial" panose="020B0604020202020204" pitchFamily="34" charset="0"/>
                        </a:rPr>
                        <a:t>WEEK</a:t>
                      </a:r>
                    </a:p>
                  </a:txBody>
                  <a:tcPr/>
                </a:tc>
                <a:tc>
                  <a:txBody>
                    <a:bodyPr/>
                    <a:lstStyle/>
                    <a:p>
                      <a:r>
                        <a:rPr lang="en-IN" sz="1900" dirty="0">
                          <a:latin typeface="Liberation Mono"/>
                          <a:cs typeface="Arial" panose="020B0604020202020204" pitchFamily="34" charset="0"/>
                        </a:rPr>
                        <a:t>MONTH</a:t>
                      </a:r>
                    </a:p>
                  </a:txBody>
                  <a:tcPr/>
                </a:tc>
                <a:tc>
                  <a:txBody>
                    <a:bodyPr/>
                    <a:lstStyle/>
                    <a:p>
                      <a:r>
                        <a:rPr lang="en-IN" sz="1900" dirty="0">
                          <a:latin typeface="Liberation Mono"/>
                          <a:cs typeface="Arial" panose="020B0604020202020204" pitchFamily="34" charset="0"/>
                        </a:rPr>
                        <a:t>QUARTER</a:t>
                      </a:r>
                    </a:p>
                  </a:txBody>
                  <a:tcPr/>
                </a:tc>
                <a:tc>
                  <a:txBody>
                    <a:bodyPr/>
                    <a:lstStyle/>
                    <a:p>
                      <a:r>
                        <a:rPr lang="en-IN" sz="1900" dirty="0">
                          <a:latin typeface="Liberation Mono"/>
                          <a:cs typeface="Arial" panose="020B0604020202020204" pitchFamily="34" charset="0"/>
                        </a:rPr>
                        <a:t>YEAR</a:t>
                      </a: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MINUTE_SECOND</a:t>
                      </a:r>
                    </a:p>
                  </a:txBody>
                  <a:tcPr/>
                </a:tc>
                <a:tc>
                  <a:txBody>
                    <a:bodyPr/>
                    <a:lstStyle/>
                    <a:p>
                      <a:r>
                        <a:rPr lang="en-IN" sz="1900" dirty="0">
                          <a:latin typeface="Liberation Mono"/>
                          <a:cs typeface="Arial" panose="020B0604020202020204" pitchFamily="34" charset="0"/>
                        </a:rPr>
                        <a:t>HOUR_SECOND</a:t>
                      </a:r>
                    </a:p>
                  </a:txBody>
                  <a:tcPr/>
                </a:tc>
                <a:tc>
                  <a:txBody>
                    <a:bodyPr/>
                    <a:lstStyle/>
                    <a:p>
                      <a:r>
                        <a:rPr lang="en-IN" sz="1900" dirty="0">
                          <a:latin typeface="Liberation Mono"/>
                          <a:cs typeface="Arial" panose="020B0604020202020204" pitchFamily="34" charset="0"/>
                        </a:rPr>
                        <a:t>DAY_SECOND</a:t>
                      </a:r>
                    </a:p>
                  </a:txBody>
                  <a:tcPr/>
                </a:tc>
                <a:tc>
                  <a:txBody>
                    <a:bodyPr/>
                    <a:lstStyle/>
                    <a:p>
                      <a:r>
                        <a:rPr lang="en-IN" sz="1900" dirty="0">
                          <a:latin typeface="Liberation Mono"/>
                          <a:cs typeface="Arial" panose="020B0604020202020204" pitchFamily="34" charset="0"/>
                        </a:rPr>
                        <a:t>DAY_HOUR</a:t>
                      </a:r>
                    </a:p>
                  </a:txBody>
                  <a:tcPr/>
                </a:tc>
                <a:tc>
                  <a:txBody>
                    <a:bodyPr/>
                    <a:lstStyle/>
                    <a:p>
                      <a:endParaRPr lang="en-IN" sz="190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900" dirty="0">
                          <a:latin typeface="Liberation Mono"/>
                          <a:cs typeface="Arial" panose="020B0604020202020204" pitchFamily="34" charset="0"/>
                        </a:rPr>
                        <a:t>HOUR_MINUTE</a:t>
                      </a:r>
                    </a:p>
                  </a:txBody>
                  <a:tcPr/>
                </a:tc>
                <a:tc>
                  <a:txBody>
                    <a:bodyPr/>
                    <a:lstStyle/>
                    <a:p>
                      <a:r>
                        <a:rPr lang="en-IN" sz="1900" dirty="0">
                          <a:latin typeface="Liberation Mono"/>
                          <a:cs typeface="Arial" panose="020B0604020202020204" pitchFamily="34" charset="0"/>
                        </a:rPr>
                        <a:t>DAY_MINUTE</a:t>
                      </a:r>
                    </a:p>
                  </a:txBody>
                  <a:tcPr/>
                </a:tc>
                <a:tc>
                  <a:txBody>
                    <a:bodyPr/>
                    <a:lstStyle/>
                    <a:p>
                      <a:r>
                        <a:rPr lang="en-IN" sz="1900" dirty="0">
                          <a:latin typeface="Liberation Mono"/>
                          <a:cs typeface="Arial" panose="020B0604020202020204" pitchFamily="34" charset="0"/>
                        </a:rPr>
                        <a:t>YEAR_MONTH</a:t>
                      </a:r>
                    </a:p>
                  </a:txBody>
                  <a:tcPr/>
                </a:tc>
                <a:tc>
                  <a:txBody>
                    <a:bodyPr/>
                    <a:lstStyle/>
                    <a:p>
                      <a:endParaRPr lang="en-IN" sz="1900" dirty="0">
                        <a:latin typeface="Liberation Mono"/>
                        <a:cs typeface="Arial" panose="020B0604020202020204" pitchFamily="34" charset="0"/>
                      </a:endParaRPr>
                    </a:p>
                  </a:txBody>
                  <a:tcPr/>
                </a:tc>
                <a:tc>
                  <a:txBody>
                    <a:bodyPr/>
                    <a:lstStyle/>
                    <a:p>
                      <a:endParaRPr lang="en-IN" sz="19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019711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1752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6" name="Rectangle 5"/>
          <p:cNvSpPr/>
          <p:nvPr/>
        </p:nvSpPr>
        <p:spPr>
          <a:xfrm>
            <a:off x="1752601"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PERIOD_DIFF (EXTRACT (YEAR_MONTH FROM now()), EXTRACT (YEAR_MONTH FROM hiredate)) AS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3019819489"/>
              </p:ext>
            </p:extLst>
          </p:nvPr>
        </p:nvGraphicFramePr>
        <p:xfrm>
          <a:off x="407368" y="814600"/>
          <a:ext cx="11377264" cy="427058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9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445224"/>
            <a:ext cx="11449272" cy="76944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endParaRPr lang="en-IN" sz="800" dirty="0">
              <a:solidFill>
                <a:srgbClr val="DD4A68"/>
              </a:solidFill>
              <a:latin typeface="Liberation Mono"/>
              <a:ea typeface="Times New Roman" panose="02020603050405020304" pitchFamily="18" charset="0"/>
            </a:endParaRPr>
          </a:p>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chemeClr val="bg1">
                    <a:lumMod val="65000"/>
                  </a:schemeClr>
                </a:solidFill>
                <a:latin typeface="Liberation Mono"/>
                <a:ea typeface="Times New Roman" panose="02020603050405020304" pitchFamily="18" charset="0"/>
              </a:rPr>
              <a:t> (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rPr>
              <a:t>date_add</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bg1">
                    <a:lumMod val="6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val="4019947576"/>
              </p:ext>
            </p:extLst>
          </p:nvPr>
        </p:nvGraphicFramePr>
        <p:xfrm>
          <a:off x="407368" y="968951"/>
          <a:ext cx="11521280" cy="3828201"/>
        </p:xfrm>
        <a:graphic>
          <a:graphicData uri="http://schemas.openxmlformats.org/drawingml/2006/table">
            <a:tbl>
              <a:tblPr firstRow="1" bandRow="1">
                <a:tableStyleId>{7E9639D4-E3E2-4D34-9284-5A2195B3D0D7}</a:tableStyleId>
              </a:tblPr>
              <a:tblGrid>
                <a:gridCol w="2880320">
                  <a:extLst>
                    <a:ext uri="{9D8B030D-6E8A-4147-A177-3AD203B41FA5}">
                      <a16:colId xmlns:a16="http://schemas.microsoft.com/office/drawing/2014/main" val="20000"/>
                    </a:ext>
                  </a:extLst>
                </a:gridCol>
                <a:gridCol w="864096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fontAlgn="t"/>
                      <a:r>
                        <a:rPr kumimoji="0" lang="en-IN" sz="19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9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9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9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9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9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9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9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9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900" b="0" i="0" kern="1200" dirty="0">
                          <a:solidFill>
                            <a:schemeClr val="tx1"/>
                          </a:solidFill>
                          <a:effectLst/>
                          <a:latin typeface="+mn-lt"/>
                          <a:ea typeface="+mn-ea"/>
                          <a:cs typeface="+mn-cs"/>
                        </a:rPr>
                        <a:t>Returns the number of days between two dates or datetimes.</a:t>
                      </a:r>
                      <a:endParaRPr lang="en-IN" sz="19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77911" y="5301208"/>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Tree>
    <p:extLst>
      <p:ext uri="{BB962C8B-B14F-4D97-AF65-F5344CB8AC3E}">
        <p14:creationId xmlns:p14="http://schemas.microsoft.com/office/powerpoint/2010/main" val="22381458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406574" y="1743194"/>
            <a:ext cx="11377264" cy="4524315"/>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e.g.; ID, firstName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19957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4102719"/>
            <a:ext cx="10441160" cy="369332"/>
          </a:xfrm>
          <a:prstGeom prst="rect">
            <a:avLst/>
          </a:prstGeom>
        </p:spPr>
        <p:txBody>
          <a:bodyPr wrap="square">
            <a:spAutoFit/>
          </a:bodyPr>
          <a:lstStyle/>
          <a:p>
            <a:r>
              <a:rPr lang="en-US" b="1" dirty="0">
                <a:solidFill>
                  <a:srgbClr val="FF0000"/>
                </a:solidFill>
                <a:latin typeface="Roboto"/>
              </a:rPr>
              <a:t>e.g.</a:t>
            </a:r>
            <a:r>
              <a:rPr lang="en-US" b="1" dirty="0">
                <a:latin typeface="Roboto"/>
              </a:rPr>
              <a:t> student (roll_no, name, address, phone and age) </a:t>
            </a:r>
            <a:r>
              <a:rPr lang="en-US" dirty="0">
                <a:latin typeface="Roboto"/>
              </a:rPr>
              <a:t>is relation schema for student</a:t>
            </a:r>
            <a:endParaRPr lang="en-IN" dirty="0">
              <a:solidFill>
                <a:schemeClr val="bg1"/>
              </a:solidFill>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54514055"/>
              </p:ext>
            </p:extLst>
          </p:nvPr>
        </p:nvGraphicFramePr>
        <p:xfrm>
          <a:off x="335360" y="949386"/>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%a</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Abbreviated weekday name (Sun-Sat)</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%b</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Abbreviated month name (Jan-Dec)</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%c</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Month, numeric (0-12)</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with English suffix (0th, 1st, 2nd, 3rd, �)</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%d</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%e</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900" dirty="0">
                          <a:effectLst/>
                          <a:latin typeface="Liberation Mono"/>
                          <a:ea typeface="Times New Roman" panose="02020603050405020304" pitchFamily="18" charset="0"/>
                        </a:rPr>
                        <a:t>Day of month, numeric (0-31)</a:t>
                      </a:r>
                      <a:endParaRPr lang="en-IN" sz="19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%f</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Microseconds (000000-999999)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%h</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57351729"/>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4">
                  <a:extLst>
                    <a:ext uri="{9D8B030D-6E8A-4147-A177-3AD203B41FA5}">
                      <a16:colId xmlns:a16="http://schemas.microsoft.com/office/drawing/2014/main" val="20000"/>
                    </a:ext>
                  </a:extLst>
                </a:gridCol>
                <a:gridCol w="9733496">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900" kern="1200" dirty="0">
                          <a:solidFill>
                            <a:srgbClr val="0077AA"/>
                          </a:solidFill>
                          <a:latin typeface="Liberation Mono"/>
                          <a:ea typeface="+mn-ea"/>
                          <a:cs typeface="+mn-cs"/>
                        </a:rPr>
                        <a:t>%i</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Minutes, numeric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900" kern="1200" dirty="0">
                          <a:solidFill>
                            <a:srgbClr val="0077AA"/>
                          </a:solidFill>
                          <a:latin typeface="Liberation Mono"/>
                          <a:ea typeface="+mn-ea"/>
                          <a:cs typeface="+mn-cs"/>
                        </a:rPr>
                        <a:t>%j</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year (001-366)</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900" kern="1200" dirty="0">
                          <a:solidFill>
                            <a:srgbClr val="0077AA"/>
                          </a:solidFill>
                          <a:latin typeface="Liberation Mono"/>
                          <a:ea typeface="+mn-ea"/>
                          <a:cs typeface="+mn-cs"/>
                        </a:rPr>
                        <a:t>%k</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(0-23)</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900" kern="1200" dirty="0">
                          <a:solidFill>
                            <a:srgbClr val="0077AA"/>
                          </a:solidFill>
                          <a:latin typeface="Liberation Mono"/>
                          <a:ea typeface="+mn-ea"/>
                          <a:cs typeface="+mn-cs"/>
                        </a:rPr>
                        <a:t>%l</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Hour (1-12)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name (January-December)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900" kern="1200" dirty="0">
                          <a:solidFill>
                            <a:srgbClr val="0077AA"/>
                          </a:solidFill>
                          <a:latin typeface="Liberation Mono"/>
                          <a:ea typeface="+mn-ea"/>
                          <a:cs typeface="+mn-cs"/>
                        </a:rPr>
                        <a:t>%m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Month, numeric (00-12)</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900" kern="1200" dirty="0">
                          <a:solidFill>
                            <a:srgbClr val="0077AA"/>
                          </a:solidFill>
                          <a:latin typeface="Liberation Mono"/>
                          <a:ea typeface="+mn-ea"/>
                          <a:cs typeface="+mn-cs"/>
                        </a:rPr>
                        <a:t>%p</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900" kern="1200" dirty="0">
                          <a:solidFill>
                            <a:srgbClr val="0077AA"/>
                          </a:solidFill>
                          <a:latin typeface="Liberation Mono"/>
                          <a:ea typeface="+mn-ea"/>
                          <a:cs typeface="+mn-cs"/>
                        </a:rPr>
                        <a:t>%r</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900" kern="1200" dirty="0">
                          <a:solidFill>
                            <a:srgbClr val="0077AA"/>
                          </a:solidFill>
                          <a:latin typeface="Liberation Mono"/>
                          <a:ea typeface="+mn-ea"/>
                          <a:cs typeface="+mn-cs"/>
                        </a:rPr>
                        <a:t>%s</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Seconds (00-59)</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'%j'</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76962598"/>
              </p:ext>
            </p:extLst>
          </p:nvPr>
        </p:nvGraphicFramePr>
        <p:xfrm>
          <a:off x="335360" y="787404"/>
          <a:ext cx="11521280" cy="5308596"/>
        </p:xfrm>
        <a:graphic>
          <a:graphicData uri="http://schemas.openxmlformats.org/drawingml/2006/table">
            <a:tbl>
              <a:tblPr firstRow="1" bandRow="1">
                <a:tableStyleId>{7E9639D4-E3E2-4D34-9284-5A2195B3D0D7}</a:tableStyleId>
              </a:tblPr>
              <a:tblGrid>
                <a:gridCol w="1787786">
                  <a:extLst>
                    <a:ext uri="{9D8B030D-6E8A-4147-A177-3AD203B41FA5}">
                      <a16:colId xmlns:a16="http://schemas.microsoft.com/office/drawing/2014/main" val="20000"/>
                    </a:ext>
                  </a:extLst>
                </a:gridCol>
                <a:gridCol w="9733494">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val="10000"/>
                  </a:ext>
                </a:extLst>
              </a:tr>
              <a:tr h="442383">
                <a:tc>
                  <a:txBody>
                    <a:bodyPr/>
                    <a:lstStyle/>
                    <a:p>
                      <a:pPr lvl="0">
                        <a:spcAft>
                          <a:spcPts val="0"/>
                        </a:spcAft>
                      </a:pPr>
                      <a:r>
                        <a:rPr kumimoji="0" lang="en-US" sz="1900" kern="1200" dirty="0">
                          <a:solidFill>
                            <a:srgbClr val="0077AA"/>
                          </a:solidFill>
                          <a:latin typeface="Liberation Mono"/>
                          <a:ea typeface="+mn-ea"/>
                          <a:cs typeface="+mn-cs"/>
                        </a:rPr>
                        <a:t>%T</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a:solidFill>
                            <a:schemeClr val="tx1"/>
                          </a:solidFill>
                          <a:effectLst/>
                          <a:latin typeface="Liberation Mono"/>
                          <a:ea typeface="Times New Roman" panose="02020603050405020304" pitchFamily="18" charset="0"/>
                          <a:cs typeface="+mn-cs"/>
                        </a:rPr>
                        <a:t>Time, 24-hour (hh:mm:ss)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900" kern="1200" dirty="0">
                          <a:solidFill>
                            <a:srgbClr val="0077AA"/>
                          </a:solidFill>
                          <a:latin typeface="Liberation Mono"/>
                          <a:ea typeface="+mn-ea"/>
                          <a:cs typeface="+mn-cs"/>
                        </a:rPr>
                        <a:t>%u</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900" kern="1200" dirty="0">
                          <a:solidFill>
                            <a:srgbClr val="0077AA"/>
                          </a:solidFill>
                          <a:latin typeface="Liberation Mono"/>
                          <a:ea typeface="+mn-ea"/>
                          <a:cs typeface="+mn-cs"/>
                        </a:rPr>
                        <a:t>%v</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Weekday name (Sunday-Saturday)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900" kern="1200" dirty="0">
                          <a:solidFill>
                            <a:srgbClr val="0077AA"/>
                          </a:solidFill>
                          <a:latin typeface="Liberation Mono"/>
                          <a:ea typeface="+mn-ea"/>
                          <a:cs typeface="+mn-cs"/>
                        </a:rPr>
                        <a:t>%w</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Day of the week (0=Sunday, 6=Saturday)</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900" kern="1200" dirty="0">
                          <a:solidFill>
                            <a:srgbClr val="0077AA"/>
                          </a:solidFill>
                          <a:latin typeface="Liberation Mono"/>
                          <a:ea typeface="+mn-ea"/>
                          <a:cs typeface="+mn-cs"/>
                        </a:rPr>
                        <a:t>%x</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four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900" kern="1200" dirty="0">
                          <a:solidFill>
                            <a:srgbClr val="0077AA"/>
                          </a:solidFill>
                          <a:latin typeface="Liberation Mono"/>
                          <a:ea typeface="+mn-ea"/>
                          <a:cs typeface="+mn-cs"/>
                        </a:rPr>
                        <a:t>%y</a:t>
                      </a:r>
                      <a:endParaRPr kumimoji="0" lang="en-IN" sz="19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900" kern="1200" dirty="0">
                          <a:solidFill>
                            <a:schemeClr val="tx1"/>
                          </a:solidFill>
                          <a:effectLst/>
                          <a:latin typeface="Liberation Mono"/>
                          <a:ea typeface="Times New Roman" panose="02020603050405020304" pitchFamily="18" charset="0"/>
                          <a:cs typeface="+mn-cs"/>
                        </a:rPr>
                        <a:t>Year, numeric, two digits</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'%Y'</a:t>
            </a:r>
            <a:r>
              <a:rPr lang="en-IN" dirty="0">
                <a:solidFill>
                  <a:schemeClr val="bg1">
                    <a:lumMod val="6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396962"/>
              </p:ext>
            </p:extLst>
          </p:nvPr>
        </p:nvGraphicFramePr>
        <p:xfrm>
          <a:off x="335360" y="787405"/>
          <a:ext cx="11521280" cy="5654463"/>
        </p:xfrm>
        <a:graphic>
          <a:graphicData uri="http://schemas.openxmlformats.org/drawingml/2006/table">
            <a:tbl>
              <a:tblPr firstRow="1" bandRow="1">
                <a:tableStyleId>{7E9639D4-E3E2-4D34-9284-5A2195B3D0D7}</a:tableStyleId>
              </a:tblPr>
              <a:tblGrid>
                <a:gridCol w="2304256">
                  <a:extLst>
                    <a:ext uri="{9D8B030D-6E8A-4147-A177-3AD203B41FA5}">
                      <a16:colId xmlns:a16="http://schemas.microsoft.com/office/drawing/2014/main" val="20000"/>
                    </a:ext>
                  </a:extLst>
                </a:gridCol>
                <a:gridCol w="92170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a:spcAft>
                          <a:spcPts val="0"/>
                        </a:spcAft>
                      </a:pPr>
                      <a:r>
                        <a:rPr kumimoji="0" lang="en-IN" sz="19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lgn="l">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r>
                        <a:rPr kumimoji="0" lang="en-IN" sz="1900" kern="1200" dirty="0">
                          <a:solidFill>
                            <a:schemeClr val="tx1"/>
                          </a:solidFill>
                          <a:effectLst/>
                          <a:latin typeface="Liberation Mono"/>
                          <a:ea typeface="Times New Roman" panose="02020603050405020304" pitchFamily="18" charset="0"/>
                          <a:cs typeface="+mn-cs"/>
                        </a:rPr>
                        <a:t> </a:t>
                      </a:r>
                    </a:p>
                    <a:p>
                      <a:pPr algn="l">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ascii(ename)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9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900" b="1" kern="1200" dirty="0">
                          <a:solidFill>
                            <a:schemeClr val="tx1"/>
                          </a:solidFill>
                          <a:effectLst/>
                          <a:latin typeface="Liberation Mono"/>
                          <a:ea typeface="Times New Roman" panose="02020603050405020304" pitchFamily="18" charset="0"/>
                          <a:cs typeface="+mn-cs"/>
                        </a:rPr>
                        <a:t>NULL values are skipped</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char(65, 66, 67);</a:t>
                      </a:r>
                    </a:p>
                    <a:p>
                      <a:pPr>
                        <a:spcAft>
                          <a:spcPts val="0"/>
                        </a:spcAft>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Returns the string that results from concatenating the arguments. CONCAT() </a:t>
                      </a:r>
                      <a:r>
                        <a:rPr kumimoji="0" lang="en-IN" sz="1900" b="1" kern="1200" dirty="0">
                          <a:solidFill>
                            <a:schemeClr val="tx1"/>
                          </a:solidFill>
                          <a:effectLst/>
                          <a:latin typeface="Liberation Mono"/>
                          <a:ea typeface="Times New Roman" panose="02020603050405020304" pitchFamily="18" charset="0"/>
                          <a:cs typeface="+mn-cs"/>
                        </a:rPr>
                        <a:t>returns NULL if any argument is NULL</a:t>
                      </a:r>
                      <a:r>
                        <a:rPr kumimoji="0" lang="en-IN" sz="19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900" b="1" kern="1200" dirty="0">
                          <a:solidFill>
                            <a:srgbClr val="FF0000"/>
                          </a:solidFill>
                          <a:effectLst/>
                          <a:latin typeface="Liberation Mono"/>
                          <a:ea typeface="Times New Roman" panose="02020603050405020304" pitchFamily="18" charset="0"/>
                          <a:cs typeface="+mn-cs"/>
                        </a:rPr>
                        <a:t>e.g.</a:t>
                      </a:r>
                    </a:p>
                    <a:p>
                      <a:pPr>
                        <a:spcAft>
                          <a:spcPts val="0"/>
                        </a:spcAft>
                      </a:pPr>
                      <a:r>
                        <a:rPr kumimoji="0" lang="en-IN" sz="1900" b="1" kern="1200" dirty="0">
                          <a:solidFill>
                            <a:srgbClr val="365860"/>
                          </a:solidFill>
                          <a:effectLst/>
                          <a:latin typeface="Liberation Mono"/>
                          <a:ea typeface="Times New Roman" panose="02020603050405020304" pitchFamily="18" charset="0"/>
                          <a:cs typeface="+mn-cs"/>
                        </a:rPr>
                        <a:t>SELECT concat('</a:t>
                      </a:r>
                      <a:r>
                        <a:rPr kumimoji="0" lang="en-IN" sz="1900" b="1" kern="1200" dirty="0" err="1">
                          <a:solidFill>
                            <a:srgbClr val="365860"/>
                          </a:solidFill>
                          <a:effectLst/>
                          <a:latin typeface="Liberation Mono"/>
                          <a:ea typeface="Times New Roman" panose="02020603050405020304" pitchFamily="18" charset="0"/>
                          <a:cs typeface="+mn-cs"/>
                        </a:rPr>
                        <a:t>Mr.</a:t>
                      </a:r>
                      <a:r>
                        <a:rPr kumimoji="0" lang="en-IN" sz="1900" b="1" kern="1200" dirty="0">
                          <a:solidFill>
                            <a:srgbClr val="365860"/>
                          </a:solidFill>
                          <a:effectLst/>
                          <a:latin typeface="Liberation Mono"/>
                          <a:ea typeface="Times New Roman" panose="02020603050405020304" pitchFamily="18" charset="0"/>
                          <a:cs typeface="+mn-cs"/>
                        </a:rPr>
                        <a:t> ' , ename) from EMP;</a:t>
                      </a:r>
                    </a:p>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9807161"/>
              </p:ext>
            </p:extLst>
          </p:nvPr>
        </p:nvGraphicFramePr>
        <p:xfrm>
          <a:off x="335360" y="787405"/>
          <a:ext cx="11521280" cy="5075343"/>
        </p:xfrm>
        <a:graphic>
          <a:graphicData uri="http://schemas.openxmlformats.org/drawingml/2006/table">
            <a:tbl>
              <a:tblPr firstRow="1" bandRow="1">
                <a:tableStyleId>{7E9639D4-E3E2-4D34-9284-5A2195B3D0D7}</a:tableStyleId>
              </a:tblPr>
              <a:tblGrid>
                <a:gridCol w="3476248">
                  <a:extLst>
                    <a:ext uri="{9D8B030D-6E8A-4147-A177-3AD203B41FA5}">
                      <a16:colId xmlns:a16="http://schemas.microsoft.com/office/drawing/2014/main" val="20000"/>
                    </a:ext>
                  </a:extLst>
                </a:gridCol>
                <a:gridCol w="8045032">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900" kern="1200" dirty="0">
                        <a:solidFill>
                          <a:schemeClr val="tx1"/>
                        </a:solidFill>
                        <a:effectLst/>
                        <a:latin typeface="Liberation Mono"/>
                        <a:ea typeface="Times New Roman" panose="02020603050405020304" pitchFamily="18" charset="0"/>
                        <a:cs typeface="+mn-cs"/>
                      </a:endParaRPr>
                    </a:p>
                    <a:p>
                      <a:pPr>
                        <a:spcAft>
                          <a:spcPts val="0"/>
                        </a:spcAft>
                      </a:pPr>
                      <a:r>
                        <a:rPr kumimoji="0" lang="en-IN" sz="1900" kern="1200" dirty="0">
                          <a:solidFill>
                            <a:schemeClr val="tx1"/>
                          </a:solidFill>
                          <a:effectLst/>
                          <a:latin typeface="Liberation Mono"/>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a:t>
                      </a:r>
                      <a:r>
                        <a:rPr kumimoji="0" lang="en-IN" sz="1900" b="1" kern="1200" dirty="0" err="1">
                          <a:solidFill>
                            <a:srgbClr val="365860"/>
                          </a:solidFill>
                          <a:effectLst/>
                          <a:latin typeface="Liberation Mono"/>
                          <a:ea typeface="Times New Roman" panose="02020603050405020304" pitchFamily="18" charset="0"/>
                          <a:cs typeface="+mn-cs"/>
                        </a:rPr>
                        <a:t>Infoway</a:t>
                      </a:r>
                      <a:r>
                        <a:rPr kumimoji="0" lang="en-IN" sz="1900" b="1" kern="1200" dirty="0">
                          <a:solidFill>
                            <a:srgbClr val="365860"/>
                          </a:solidFill>
                          <a:effectLst/>
                          <a:latin typeface="Liberation Mono"/>
                          <a:ea typeface="Times New Roman" panose="02020603050405020304" pitchFamily="18" charset="0"/>
                          <a:cs typeface="+mn-cs"/>
                        </a:rPr>
                        <a:t>', 'Technologies', '</a:t>
                      </a:r>
                      <a:r>
                        <a:rPr kumimoji="0" lang="en-IN" sz="1900" b="1" kern="1200" dirty="0" err="1">
                          <a:solidFill>
                            <a:srgbClr val="365860"/>
                          </a:solidFill>
                          <a:effectLst/>
                          <a:latin typeface="Liberation Mono"/>
                          <a:ea typeface="Times New Roman" panose="02020603050405020304" pitchFamily="18" charset="0"/>
                          <a:cs typeface="+mn-cs"/>
                        </a:rPr>
                        <a:t>Kothrud</a:t>
                      </a:r>
                      <a:r>
                        <a:rPr kumimoji="0" lang="en-IN" sz="1900" b="1" kern="1200" dirty="0">
                          <a:solidFill>
                            <a:srgbClr val="365860"/>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98106278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1017101"/>
              </p:ext>
            </p:extLst>
          </p:nvPr>
        </p:nvGraphicFramePr>
        <p:xfrm>
          <a:off x="335360" y="787404"/>
          <a:ext cx="11521280" cy="4962735"/>
        </p:xfrm>
        <a:graphic>
          <a:graphicData uri="http://schemas.openxmlformats.org/drawingml/2006/table">
            <a:tbl>
              <a:tblPr firstRow="1" bandRow="1">
                <a:tableStyleId>{7E9639D4-E3E2-4D34-9284-5A2195B3D0D7}</a:tableStyleId>
              </a:tblPr>
              <a:tblGrid>
                <a:gridCol w="2808312">
                  <a:extLst>
                    <a:ext uri="{9D8B030D-6E8A-4147-A177-3AD203B41FA5}">
                      <a16:colId xmlns:a16="http://schemas.microsoft.com/office/drawing/2014/main" val="20000"/>
                    </a:ext>
                  </a:extLst>
                </a:gridCol>
                <a:gridCol w="871296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pune</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field(NULL,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SELECT field('',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Infoway</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'Technologies', '</a:t>
                      </a:r>
                      <a:r>
                        <a:rPr kumimoji="0" lang="en-IN" sz="1900" b="0" kern="1200" dirty="0" err="1">
                          <a:solidFill>
                            <a:schemeClr val="tx1">
                              <a:lumMod val="50000"/>
                              <a:lumOff val="50000"/>
                            </a:schemeClr>
                          </a:solidFill>
                          <a:effectLst/>
                          <a:latin typeface="Liberation Mono"/>
                          <a:ea typeface="Times New Roman" panose="02020603050405020304" pitchFamily="18" charset="0"/>
                          <a:cs typeface="+mn-cs"/>
                        </a:rPr>
                        <a:t>Kothrud</a:t>
                      </a:r>
                      <a:r>
                        <a:rPr kumimoji="0" lang="en-IN" sz="1900" b="0" kern="1200" dirty="0">
                          <a:solidFill>
                            <a:schemeClr val="tx1">
                              <a:lumMod val="50000"/>
                              <a:lumOff val="50000"/>
                            </a:schemeClr>
                          </a:solidFill>
                          <a:effectLst/>
                          <a:latin typeface="Liberation Mono"/>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val="10002"/>
                  </a:ext>
                </a:extLst>
              </a:tr>
              <a:tr h="442383">
                <a:tc>
                  <a:txBody>
                    <a:bodyPr/>
                    <a:lstStyle/>
                    <a:p>
                      <a:r>
                        <a:rPr kumimoji="0" lang="en-US" sz="19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upper case string. </a:t>
                      </a:r>
                      <a:r>
                        <a:rPr kumimoji="0" lang="en-US" sz="1900" kern="1200" dirty="0">
                          <a:solidFill>
                            <a:schemeClr val="tx1"/>
                          </a:solidFill>
                          <a:effectLst/>
                          <a:latin typeface="Liberation Mono"/>
                          <a:ea typeface="Times New Roman" panose="02020603050405020304" pitchFamily="18" charset="0"/>
                          <a:cs typeface="+mn-cs"/>
                        </a:rPr>
                        <a:t>UCASE() is a synonym for UPPER().</a:t>
                      </a:r>
                      <a:r>
                        <a:rPr kumimoji="0" lang="en-IN" sz="190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1000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5559229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3094414"/>
              </p:ext>
            </p:extLst>
          </p:nvPr>
        </p:nvGraphicFramePr>
        <p:xfrm>
          <a:off x="407368" y="787405"/>
          <a:ext cx="11377264" cy="4801869"/>
        </p:xfrm>
        <a:graphic>
          <a:graphicData uri="http://schemas.openxmlformats.org/drawingml/2006/table">
            <a:tbl>
              <a:tblPr firstRow="1" bandRow="1">
                <a:tableStyleId>{7E9639D4-E3E2-4D34-9284-5A2195B3D0D7}</a:tableStyleId>
              </a:tblPr>
              <a:tblGrid>
                <a:gridCol w="3923194">
                  <a:extLst>
                    <a:ext uri="{9D8B030D-6E8A-4147-A177-3AD203B41FA5}">
                      <a16:colId xmlns:a16="http://schemas.microsoft.com/office/drawing/2014/main" val="20000"/>
                    </a:ext>
                  </a:extLst>
                </a:gridCol>
                <a:gridCol w="745407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TRIM(LEADING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ABCxxx</a:t>
                      </a:r>
                      <a:r>
                        <a:rPr kumimoji="0" lang="en-IN" sz="1900" b="1" kern="1200" dirty="0">
                          <a:solidFill>
                            <a:schemeClr val="tx1"/>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TRIM(BOTH 'x' FROM '</a:t>
                      </a:r>
                      <a:r>
                        <a:rPr kumimoji="0" lang="en-IN" sz="1900" b="1" kern="1200" dirty="0" err="1">
                          <a:solidFill>
                            <a:srgbClr val="365860"/>
                          </a:solidFill>
                          <a:effectLst/>
                          <a:latin typeface="Liberation Mono"/>
                          <a:ea typeface="Times New Roman" panose="02020603050405020304" pitchFamily="18" charset="0"/>
                          <a:cs typeface="+mn-cs"/>
                        </a:rPr>
                        <a:t>xxxABCxxx</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chemeClr val="tx1"/>
                          </a:solidFill>
                          <a:effectLst/>
                          <a:latin typeface="Liberation Mono"/>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365860"/>
                          </a:solidFill>
                          <a:effectLst/>
                          <a:latin typeface="Liberation Mono"/>
                          <a:ea typeface="Times New Roman" panose="02020603050405020304" pitchFamily="18" charset="0"/>
                          <a:cs typeface="+mn-cs"/>
                        </a:rPr>
                        <a:t>SELECT TRIM(TRAILING 'xyz' FROM '</a:t>
                      </a:r>
                      <a:r>
                        <a:rPr kumimoji="0" lang="en-IN" sz="1900" b="1" kern="1200" dirty="0" err="1">
                          <a:solidFill>
                            <a:srgbClr val="365860"/>
                          </a:solidFill>
                          <a:effectLst/>
                          <a:latin typeface="Liberation Mono"/>
                          <a:ea typeface="Times New Roman" panose="02020603050405020304" pitchFamily="18" charset="0"/>
                          <a:cs typeface="+mn-cs"/>
                        </a:rPr>
                        <a:t>ABCxxyz</a:t>
                      </a:r>
                      <a:r>
                        <a:rPr kumimoji="0" lang="en-IN" sz="1900" b="1" kern="1200" dirty="0">
                          <a:solidFill>
                            <a:srgbClr val="365860"/>
                          </a:solidFill>
                          <a:effectLst/>
                          <a:latin typeface="Liberation Mono"/>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        -&gt; '</a:t>
                      </a:r>
                      <a:r>
                        <a:rPr kumimoji="0" lang="en-IN" sz="1900" b="1" kern="1200" dirty="0" err="1">
                          <a:solidFill>
                            <a:schemeClr val="tx1"/>
                          </a:solidFill>
                          <a:effectLst/>
                          <a:latin typeface="Liberation Mono"/>
                          <a:ea typeface="Times New Roman" panose="02020603050405020304" pitchFamily="18" charset="0"/>
                          <a:cs typeface="+mn-cs"/>
                        </a:rPr>
                        <a:t>ABCx</a:t>
                      </a:r>
                      <a:r>
                        <a:rPr kumimoji="0" lang="en-IN" sz="19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5817879"/>
            <a:ext cx="11377264"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23581826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51822193"/>
              </p:ext>
            </p:extLst>
          </p:nvPr>
        </p:nvGraphicFramePr>
        <p:xfrm>
          <a:off x="407368" y="787405"/>
          <a:ext cx="11449272" cy="5823372"/>
        </p:xfrm>
        <a:graphic>
          <a:graphicData uri="http://schemas.openxmlformats.org/drawingml/2006/table">
            <a:tbl>
              <a:tblPr firstRow="1" bandRow="1">
                <a:tableStyleId>{7E9639D4-E3E2-4D34-9284-5A2195B3D0D7}</a:tableStyleId>
              </a:tblPr>
              <a:tblGrid>
                <a:gridCol w="3062863">
                  <a:extLst>
                    <a:ext uri="{9D8B030D-6E8A-4147-A177-3AD203B41FA5}">
                      <a16:colId xmlns:a16="http://schemas.microsoft.com/office/drawing/2014/main" val="20000"/>
                    </a:ext>
                  </a:extLst>
                </a:gridCol>
                <a:gridCol w="8386409">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chemeClr val="tx1"/>
                          </a:solidFill>
                          <a:effectLst/>
                          <a:latin typeface="Liberation Mono"/>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kern="1200" dirty="0">
                          <a:solidFill>
                            <a:schemeClr val="tx1"/>
                          </a:solidFill>
                          <a:effectLst/>
                          <a:latin typeface="Liberation Mono"/>
                          <a:ea typeface="Times New Roman" panose="02020603050405020304" pitchFamily="18" charset="0"/>
                          <a:cs typeface="+mn-cs"/>
                        </a:rPr>
                        <a:t>SUBSTR() </a:t>
                      </a:r>
                      <a:r>
                        <a:rPr kumimoji="0" lang="en-US" sz="1900" b="1" kern="1200" dirty="0">
                          <a:solidFill>
                            <a:srgbClr val="FF0000"/>
                          </a:solidFill>
                          <a:effectLst/>
                          <a:latin typeface="Liberation Mono"/>
                          <a:ea typeface="Times New Roman" panose="02020603050405020304" pitchFamily="18" charset="0"/>
                          <a:cs typeface="+mn-cs"/>
                        </a:rPr>
                        <a:t>is a synonym for SUBSTRING().</a:t>
                      </a:r>
                      <a:endParaRPr kumimoji="0" lang="en-IN" sz="1900" b="1" kern="1200" dirty="0">
                        <a:solidFill>
                          <a:srgbClr val="FF0000"/>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b="1" kern="1200" dirty="0">
                          <a:solidFill>
                            <a:srgbClr val="FF0000"/>
                          </a:solidFill>
                          <a:effectLst/>
                          <a:latin typeface="Liberation Mono"/>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kern="1200" dirty="0">
                          <a:solidFill>
                            <a:schemeClr val="tx1"/>
                          </a:solidFill>
                          <a:effectLst/>
                          <a:latin typeface="Liberation Mono"/>
                          <a:ea typeface="Times New Roman" panose="02020603050405020304" pitchFamily="18" charset="0"/>
                          <a:cs typeface="+mn-cs"/>
                        </a:rPr>
                        <a:t>SELECT substr ('This is the test by IWAY', -4, 4);</a:t>
                      </a:r>
                      <a:endParaRPr kumimoji="0" lang="en-IN" sz="1900" b="1"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MID(str, pos, len) </a:t>
                      </a:r>
                      <a:r>
                        <a:rPr kumimoji="0" lang="en-IN" sz="1900" b="1" kern="1200" dirty="0">
                          <a:solidFill>
                            <a:srgbClr val="FF0000"/>
                          </a:solidFill>
                          <a:effectLst/>
                          <a:latin typeface="Liberation Mono"/>
                          <a:ea typeface="Times New Roman" panose="02020603050405020304" pitchFamily="18" charset="0"/>
                          <a:cs typeface="+mn-cs"/>
                        </a:rPr>
                        <a:t>is a synonym for</a:t>
                      </a:r>
                      <a:r>
                        <a:rPr kumimoji="0" lang="en-IN" sz="1900" kern="1200" dirty="0">
                          <a:solidFill>
                            <a:schemeClr val="tx1"/>
                          </a:solidFill>
                          <a:effectLst/>
                          <a:latin typeface="Liberation Mono"/>
                          <a:ea typeface="Times New Roman" panose="02020603050405020304" pitchFamily="18" charset="0"/>
                          <a:cs typeface="+mn-cs"/>
                        </a:rPr>
                        <a:t> </a:t>
                      </a:r>
                      <a:r>
                        <a:rPr kumimoji="0" lang="en-IN" sz="1900" b="1" kern="1200" dirty="0">
                          <a:solidFill>
                            <a:srgbClr val="FF0000"/>
                          </a:solidFill>
                          <a:effectLst/>
                          <a:latin typeface="Liberation Mono"/>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98642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2933327"/>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rPr>
              <a:t>Values are atomic.</a:t>
            </a:r>
          </a:p>
          <a:p>
            <a:pPr marL="285750" indent="-285750">
              <a:buFont typeface="Arial" panose="020B0604020202020204" pitchFamily="34" charset="0"/>
              <a:buChar char="•"/>
            </a:pPr>
            <a:r>
              <a:rPr lang="en-IN" dirty="0">
                <a:solidFill>
                  <a:schemeClr val="tx2">
                    <a:lumMod val="50000"/>
                  </a:schemeClr>
                </a:solidFill>
              </a:rPr>
              <a:t>Column values are of the same kind. (</a:t>
            </a:r>
            <a:r>
              <a:rPr lang="en-IN" b="1" i="1" u="sng" dirty="0">
                <a:solidFill>
                  <a:srgbClr val="006C86"/>
                </a:solidFill>
              </a:rPr>
              <a:t>Attribute Domain</a:t>
            </a:r>
            <a:r>
              <a:rPr lang="en-IN" b="1" dirty="0">
                <a:solidFill>
                  <a:srgbClr val="006C86"/>
                </a:solidFill>
              </a:rPr>
              <a:t>: </a:t>
            </a:r>
            <a:r>
              <a:rPr lang="en-US" dirty="0">
                <a:solidFill>
                  <a:srgbClr val="006C86"/>
                </a:solidFill>
              </a:rPr>
              <a:t>Every attribute has some pre-defined datatypes, known as attribute domain.</a:t>
            </a:r>
            <a:r>
              <a:rPr lang="en-IN" b="1" dirty="0">
                <a:solidFill>
                  <a:srgbClr val="006C86"/>
                </a:solidFill>
              </a:rPr>
              <a:t> </a:t>
            </a:r>
            <a:r>
              <a:rPr lang="en-IN" dirty="0">
                <a:solidFill>
                  <a:schemeClr val="tx2">
                    <a:lumMod val="50000"/>
                  </a:schemeClr>
                </a:solidFill>
              </a:rPr>
              <a:t>)</a:t>
            </a:r>
          </a:p>
          <a:p>
            <a:pPr marL="285750" indent="-285750">
              <a:lnSpc>
                <a:spcPct val="150000"/>
              </a:lnSpc>
              <a:buFont typeface="Arial" panose="020B0604020202020204" pitchFamily="34" charset="0"/>
              <a:buChar char="•"/>
            </a:pPr>
            <a:r>
              <a:rPr lang="en-IN" dirty="0">
                <a:solidFill>
                  <a:schemeClr val="tx2">
                    <a:lumMod val="50000"/>
                  </a:schemeClr>
                </a:solidFill>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rPr>
              <a:t>Each 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3486053120"/>
              </p:ext>
            </p:extLst>
          </p:nvPr>
        </p:nvGraphicFramePr>
        <p:xfrm>
          <a:off x="191344" y="800178"/>
          <a:ext cx="4845074" cy="1887294"/>
        </p:xfrm>
        <a:graphic>
          <a:graphicData uri="http://schemas.openxmlformats.org/drawingml/2006/table">
            <a:tbl>
              <a:tblPr firstRow="1" bandRow="1">
                <a:tableStyleId>{5940675A-B579-460E-94D1-54222C63F5DA}</a:tableStyleId>
              </a:tblPr>
              <a:tblGrid>
                <a:gridCol w="1557345">
                  <a:extLst>
                    <a:ext uri="{9D8B030D-6E8A-4147-A177-3AD203B41FA5}">
                      <a16:colId xmlns:a16="http://schemas.microsoft.com/office/drawing/2014/main" val="20000"/>
                    </a:ext>
                  </a:extLst>
                </a:gridCol>
                <a:gridCol w="3287729">
                  <a:extLst>
                    <a:ext uri="{9D8B030D-6E8A-4147-A177-3AD203B41FA5}">
                      <a16:colId xmlns:a16="http://schemas.microsoft.com/office/drawing/2014/main"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7A98C40-890D-42D3-AED7-64811ED6D3F7}"/>
              </a:ext>
            </a:extLst>
          </p:cNvPr>
          <p:cNvSpPr txBox="1"/>
          <p:nvPr/>
        </p:nvSpPr>
        <p:spPr>
          <a:xfrm>
            <a:off x="8112224" y="1059880"/>
            <a:ext cx="3888432"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Domain</a:t>
            </a:r>
            <a:r>
              <a:rPr lang="en-US" b="0" i="0" dirty="0">
                <a:solidFill>
                  <a:srgbClr val="4D5156"/>
                </a:solidFill>
                <a:effectLst/>
                <a:latin typeface="arial" panose="020B0604020202020204" pitchFamily="34" charset="0"/>
              </a:rPr>
              <a:t> refers to all the valid values which a column may contain. </a:t>
            </a:r>
            <a:endParaRPr lang="en-IN" dirty="0"/>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268087266"/>
              </p:ext>
            </p:extLst>
          </p:nvPr>
        </p:nvGraphicFramePr>
        <p:xfrm>
          <a:off x="335360" y="787404"/>
          <a:ext cx="11449272" cy="3522978"/>
        </p:xfrm>
        <a:graphic>
          <a:graphicData uri="http://schemas.openxmlformats.org/drawingml/2006/table">
            <a:tbl>
              <a:tblPr firstRow="1" bandRow="1">
                <a:tableStyleId>{7E9639D4-E3E2-4D34-9284-5A2195B3D0D7}</a:tableStyleId>
              </a:tblPr>
              <a:tblGrid>
                <a:gridCol w="2868548">
                  <a:extLst>
                    <a:ext uri="{9D8B030D-6E8A-4147-A177-3AD203B41FA5}">
                      <a16:colId xmlns:a16="http://schemas.microsoft.com/office/drawing/2014/main" val="20000"/>
                    </a:ext>
                  </a:extLst>
                </a:gridCol>
                <a:gridCol w="858072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t>
                      </a:r>
                      <a:r>
                        <a:rPr kumimoji="0" lang="en-IN" sz="1900" kern="1200">
                          <a:solidFill>
                            <a:schemeClr val="tx1"/>
                          </a:solidFill>
                          <a:effectLst/>
                          <a:latin typeface="Liberation Mono"/>
                          <a:ea typeface="Times New Roman" panose="02020603050405020304" pitchFamily="18" charset="0"/>
                          <a:cs typeface="+mn-cs"/>
                        </a:rPr>
                        <a:t>FLOOR value.</a:t>
                      </a:r>
                      <a:endParaRPr kumimoji="0" lang="en-IN" sz="19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900" kern="1200" dirty="0">
                          <a:solidFill>
                            <a:srgbClr val="0077AA"/>
                          </a:solidFill>
                          <a:latin typeface="Liberation Mono"/>
                          <a:ea typeface="+mn-ea"/>
                          <a:cs typeface="+mn-cs"/>
                        </a:rPr>
                        <a:t>N MOD M</a:t>
                      </a:r>
                      <a:endParaRPr kumimoji="0" lang="en-IN" sz="19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B9100F9-04E1-4F28-8242-1F74AA42824F}"/>
              </a:ext>
            </a:extLst>
          </p:cNvPr>
          <p:cNvSpPr/>
          <p:nvPr/>
        </p:nvSpPr>
        <p:spPr>
          <a:xfrm>
            <a:off x="335360" y="4787860"/>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abs</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p:txBody>
      </p:sp>
    </p:spTree>
    <p:extLst>
      <p:ext uri="{BB962C8B-B14F-4D97-AF65-F5344CB8AC3E}">
        <p14:creationId xmlns:p14="http://schemas.microsoft.com/office/powerpoint/2010/main" val="5980739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51341968"/>
              </p:ext>
            </p:extLst>
          </p:nvPr>
        </p:nvGraphicFramePr>
        <p:xfrm>
          <a:off x="335360" y="787404"/>
          <a:ext cx="11449272" cy="2622126"/>
        </p:xfrm>
        <a:graphic>
          <a:graphicData uri="http://schemas.openxmlformats.org/drawingml/2006/table">
            <a:tbl>
              <a:tblPr firstRow="1" bandRow="1">
                <a:tableStyleId>{7E9639D4-E3E2-4D34-9284-5A2195B3D0D7}</a:tableStyleId>
              </a:tblPr>
              <a:tblGrid>
                <a:gridCol w="2868549">
                  <a:extLst>
                    <a:ext uri="{9D8B030D-6E8A-4147-A177-3AD203B41FA5}">
                      <a16:colId xmlns:a16="http://schemas.microsoft.com/office/drawing/2014/main" val="20000"/>
                    </a:ext>
                  </a:extLst>
                </a:gridCol>
                <a:gridCol w="8580723">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9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10003"/>
                  </a:ext>
                </a:extLst>
              </a:tr>
            </a:tbl>
          </a:graphicData>
        </a:graphic>
      </p:graphicFrame>
      <p:sp>
        <p:nvSpPr>
          <p:cNvPr id="4" name="Rectangle 3"/>
          <p:cNvSpPr/>
          <p:nvPr/>
        </p:nvSpPr>
        <p:spPr>
          <a:xfrm>
            <a:off x="335360" y="4005064"/>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chemeClr val="bg2">
                    <a:lumMod val="50000"/>
                  </a:schemeClr>
                </a:solidFill>
                <a:latin typeface="Liberation Mono"/>
                <a:ea typeface="Times New Roman" panose="02020603050405020304" pitchFamily="18" charset="0"/>
              </a:rPr>
              <a:t>round</a:t>
            </a:r>
            <a:r>
              <a:rPr lang="en-US" dirty="0">
                <a:solidFill>
                  <a:schemeClr val="bg1">
                    <a:lumMod val="65000"/>
                  </a:schemeClr>
                </a:solidFill>
                <a:latin typeface="Liberation Mono"/>
                <a:ea typeface="Times New Roman" panose="02020603050405020304" pitchFamily="18" charset="0"/>
              </a:rPr>
              <a:t>(</a:t>
            </a:r>
            <a:r>
              <a:rPr lang="en-US" dirty="0">
                <a:solidFill>
                  <a:schemeClr val="bg2">
                    <a:lumMod val="50000"/>
                  </a:schemeClr>
                </a:solidFill>
                <a:latin typeface="Liberation Mono"/>
                <a:ea typeface="Times New Roman" panose="02020603050405020304" pitchFamily="18" charset="0"/>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262987459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(the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1234432"/>
            <a:ext cx="11737304" cy="3266985"/>
          </a:xfrm>
          <a:prstGeom prst="rect">
            <a:avLst/>
          </a:prstGeom>
        </p:spPr>
        <p:txBody>
          <a:bodyPr wrap="square">
            <a:spAutoFit/>
          </a:bodyPr>
          <a:lstStyle/>
          <a:p>
            <a:r>
              <a:rPr lang="en-IN" sz="2000" dirty="0">
                <a:solidFill>
                  <a:schemeClr val="accent6">
                    <a:lumMod val="50000"/>
                  </a:schemeClr>
                </a:solidFill>
                <a:latin typeface="Arial" panose="020B0604020202020204" pitchFamily="34" charset="0"/>
                <a:cs typeface="Arial" panose="020B0604020202020204" pitchFamily="34" charset="0"/>
              </a:rPr>
              <a:t>                              </a:t>
            </a:r>
            <a:r>
              <a:rPr lang="en-IN" sz="2000" b="1" dirty="0">
                <a:solidFill>
                  <a:schemeClr val="accent4">
                    <a:lumMod val="50000"/>
                  </a:schemeClr>
                </a:solidFill>
                <a:latin typeface="Arial" panose="020B0604020202020204" pitchFamily="34" charset="0"/>
                <a:cs typeface="Arial" panose="020B0604020202020204" pitchFamily="34" charset="0"/>
              </a:rPr>
              <a:t>modifiers</a:t>
            </a:r>
            <a:endParaRPr lang="en-US" sz="2000" b="1" dirty="0">
              <a:solidFill>
                <a:schemeClr val="accent4">
                  <a:lumMod val="50000"/>
                </a:schemeClr>
              </a:solidFill>
              <a:latin typeface="Arial" panose="020B0604020202020204" pitchFamily="34" charset="0"/>
              <a:cs typeface="Arial" panose="020B0604020202020204" pitchFamily="34" charset="0"/>
            </a:endParaRPr>
          </a:p>
          <a:p>
            <a:r>
              <a:rPr lang="en-US" sz="2000" dirty="0">
                <a:solidFill>
                  <a:schemeClr val="bg2">
                    <a:lumMod val="50000"/>
                  </a:schemeClr>
                </a:solidFill>
                <a:latin typeface="Arial" panose="020B0604020202020204" pitchFamily="34" charset="0"/>
                <a:cs typeface="Arial" panose="020B0604020202020204" pitchFamily="34" charset="0"/>
              </a:rPr>
              <a:t>SELECT</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b="1" u="sng" dirty="0">
                <a:solidFill>
                  <a:schemeClr val="tx1">
                    <a:lumMod val="95000"/>
                    <a:lumOff val="5000"/>
                  </a:schemeClr>
                </a:solidFill>
                <a:uFill>
                  <a:solidFill>
                    <a:srgbClr val="FF0000"/>
                  </a:solidFill>
                </a:uFill>
                <a:latin typeface="Arial" panose="020B0604020202020204" pitchFamily="34" charset="0"/>
                <a:cs typeface="Arial" panose="020B0604020202020204" pitchFamily="34" charset="0"/>
              </a:rPr>
              <a:t>ALL / DISTINCT / DISTINCTROW</a:t>
            </a:r>
            <a:r>
              <a:rPr lang="en-US" sz="2000" dirty="0">
                <a:solidFill>
                  <a:schemeClr val="tx1">
                    <a:lumMod val="95000"/>
                    <a:lumOff val="5000"/>
                  </a:schemeClr>
                </a:solidFill>
                <a:latin typeface="Arial" panose="020B0604020202020204" pitchFamily="34" charset="0"/>
                <a:cs typeface="Arial" panose="020B0604020202020204" pitchFamily="34" charset="0"/>
              </a:rPr>
              <a:t>] * /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1</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a:t>
            </a:r>
            <a:r>
              <a:rPr lang="en-US" sz="2000" i="1" dirty="0">
                <a:solidFill>
                  <a:schemeClr val="tx1">
                    <a:lumMod val="95000"/>
                    <a:lumOff val="5000"/>
                  </a:schemeClr>
                </a:solidFill>
                <a:latin typeface="Arial" panose="020B0604020202020204" pitchFamily="34" charset="0"/>
                <a:cs typeface="Arial" panose="020B0604020202020204" pitchFamily="34" charset="0"/>
              </a:rPr>
              <a:t>A</a:t>
            </a:r>
            <a:r>
              <a:rPr lang="en-US" sz="2000" i="1" baseline="-25000" dirty="0">
                <a:solidFill>
                  <a:schemeClr val="tx1">
                    <a:lumMod val="95000"/>
                    <a:lumOff val="5000"/>
                  </a:schemeClr>
                </a:solidFill>
                <a:latin typeface="Arial" panose="020B0604020202020204" pitchFamily="34" charset="0"/>
                <a:cs typeface="Arial" panose="020B0604020202020204" pitchFamily="34" charset="0"/>
              </a:rPr>
              <a:t>2</a:t>
            </a:r>
            <a:r>
              <a:rPr lang="en-US" sz="2000" dirty="0">
                <a:solidFill>
                  <a:schemeClr val="tx1">
                    <a:lumMod val="95000"/>
                    <a:lumOff val="5000"/>
                  </a:schemeClr>
                </a:solidFill>
                <a:latin typeface="Arial" panose="020B0604020202020204" pitchFamily="34" charset="0"/>
                <a:cs typeface="Arial" panose="020B0604020202020204" pitchFamily="34" charset="0"/>
              </a:rPr>
              <a:t> [ [as] alias_name], expressions [ [as] alias_name],... </a:t>
            </a:r>
            <a:r>
              <a:rPr lang="en-US" sz="2000" dirty="0">
                <a:solidFill>
                  <a:schemeClr val="bg2">
                    <a:lumMod val="50000"/>
                  </a:schemeClr>
                </a:solidFill>
                <a:latin typeface="Arial" panose="020B0604020202020204" pitchFamily="34" charset="0"/>
                <a:cs typeface="Arial" panose="020B0604020202020204" pitchFamily="34" charset="0"/>
              </a:rPr>
              <a:t>FROM</a:t>
            </a:r>
            <a:r>
              <a:rPr lang="en-US" sz="2000" dirty="0">
                <a:solidFill>
                  <a:schemeClr val="tx1">
                    <a:lumMod val="95000"/>
                    <a:lumOff val="5000"/>
                  </a:schemeClr>
                </a:solidFill>
                <a:latin typeface="Arial" panose="020B0604020202020204" pitchFamily="34" charset="0"/>
                <a:cs typeface="Arial" panose="020B0604020202020204" pitchFamily="34" charset="0"/>
              </a:rPr>
              <a:t> &lt;</a:t>
            </a:r>
            <a:r>
              <a:rPr lang="en-US" sz="2000" i="1" dirty="0">
                <a:solidFill>
                  <a:schemeClr val="tx1">
                    <a:lumMod val="95000"/>
                    <a:lumOff val="5000"/>
                  </a:schemeClr>
                </a:solidFill>
                <a:latin typeface="Arial" panose="020B0604020202020204" pitchFamily="34" charset="0"/>
                <a:cs typeface="Arial" panose="020B0604020202020204" pitchFamily="34" charset="0"/>
              </a:rPr>
              <a:t>r</a:t>
            </a:r>
            <a:r>
              <a:rPr lang="en-US" sz="2000" dirty="0">
                <a:solidFill>
                  <a:schemeClr val="tx1">
                    <a:lumMod val="95000"/>
                    <a:lumOff val="5000"/>
                  </a:schemeClr>
                </a:solidFill>
                <a:latin typeface="Arial" panose="020B0604020202020204" pitchFamily="34" charset="0"/>
                <a:cs typeface="Arial" panose="020B0604020202020204" pitchFamily="34" charset="0"/>
              </a:rPr>
              <a:t>&gt; [as] alias_name]</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WHERE</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GROUP</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 [WITH ROLLUP]]</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HAVING</a:t>
            </a:r>
            <a:r>
              <a:rPr lang="en-US" sz="2000" dirty="0">
                <a:solidFill>
                  <a:schemeClr val="tx1">
                    <a:lumMod val="95000"/>
                    <a:lumOff val="5000"/>
                  </a:schemeClr>
                </a:solidFill>
                <a:latin typeface="Arial" panose="020B0604020202020204" pitchFamily="34" charset="0"/>
                <a:cs typeface="Arial" panose="020B0604020202020204" pitchFamily="34" charset="0"/>
              </a:rPr>
              <a:t> where_condition]</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ORDER</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BY</a:t>
            </a:r>
            <a:r>
              <a:rPr lang="en-US" sz="2000" dirty="0">
                <a:solidFill>
                  <a:schemeClr val="tx1">
                    <a:lumMod val="95000"/>
                    <a:lumOff val="5000"/>
                  </a:schemeClr>
                </a:solidFill>
                <a:latin typeface="Arial" panose="020B0604020202020204" pitchFamily="34" charset="0"/>
                <a:cs typeface="Arial" panose="020B0604020202020204" pitchFamily="34" charset="0"/>
              </a:rPr>
              <a:t> {col_name | expr | position}  [ASC | DESC],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bg2">
                    <a:lumMod val="50000"/>
                  </a:schemeClr>
                </a:solidFill>
                <a:latin typeface="Arial" panose="020B0604020202020204" pitchFamily="34" charset="0"/>
                <a:cs typeface="Arial" panose="020B0604020202020204" pitchFamily="34" charset="0"/>
              </a:rPr>
              <a:t>LIMIT</a:t>
            </a:r>
            <a:r>
              <a:rPr lang="en-US" sz="2000" dirty="0">
                <a:solidFill>
                  <a:schemeClr val="tx1">
                    <a:lumMod val="95000"/>
                    <a:lumOff val="5000"/>
                  </a:schemeClr>
                </a:solidFill>
                <a:latin typeface="Arial" panose="020B0604020202020204" pitchFamily="34" charset="0"/>
                <a:cs typeface="Arial" panose="020B0604020202020204" pitchFamily="34" charset="0"/>
              </a:rPr>
              <a:t> {[offset,] row_count | row_count OFFSET offset}]</a:t>
            </a:r>
          </a:p>
        </p:txBody>
      </p:sp>
    </p:spTree>
    <p:extLst>
      <p:ext uri="{BB962C8B-B14F-4D97-AF65-F5344CB8AC3E}">
        <p14:creationId xmlns:p14="http://schemas.microsoft.com/office/powerpoint/2010/main" val="218322335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335360" y="521236"/>
            <a:ext cx="11160178" cy="1570272"/>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40159" cy="504056"/>
              <a:chOff x="361086" y="476672"/>
              <a:chExt cx="1440159"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132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39721"/>
                <a:ext cx="98672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39721"/>
                <a:ext cx="1202748"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16224" cy="504056"/>
                <a:chOff x="288049" y="476672"/>
                <a:chExt cx="2016224"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1624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3972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39721"/>
                  <a:ext cx="1207100"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39721"/>
                  <a:ext cx="11865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48680"/>
                  <a:ext cx="13606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76908" y="404102"/>
                <a:ext cx="2037714" cy="504056"/>
                <a:chOff x="-36998" y="404102"/>
                <a:chExt cx="2037714"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36998"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467151"/>
                  <a:ext cx="1617024"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467151"/>
                  <a:ext cx="90511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Tree>
    <p:extLst>
      <p:ext uri="{BB962C8B-B14F-4D97-AF65-F5344CB8AC3E}">
        <p14:creationId xmlns:p14="http://schemas.microsoft.com/office/powerpoint/2010/main" val="298953365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850685"/>
            <a:ext cx="11737304" cy="1594539"/>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r>
              <a:rPr lang="en-IN" sz="2200" dirty="0">
                <a:latin typeface="Segoe UI Light" panose="020B0502040204020203" pitchFamily="34"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Segoe UI Light" panose="020B0502040204020203" pitchFamily="34"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171450" indent="-17145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7369" y="5733256"/>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'a'</a:t>
            </a:r>
            <a:r>
              <a:rPr lang="en-IN" dirty="0">
                <a:solidFill>
                  <a:srgbClr val="999999"/>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p:cNvSpPr/>
          <p:nvPr/>
        </p:nvSpPr>
        <p:spPr>
          <a:xfrm>
            <a:off x="191345" y="229116"/>
            <a:ext cx="11737304" cy="1015663"/>
          </a:xfrm>
          <a:prstGeom prst="rect">
            <a:avLst/>
          </a:prstGeom>
        </p:spPr>
        <p:txBody>
          <a:bodyPr wrap="square">
            <a:spAutoFit/>
          </a:bodyPr>
          <a:lstStyle/>
          <a:p>
            <a:pPr algn="just"/>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 </a:t>
            </a:r>
            <a:r>
              <a:rPr lang="en-IN" sz="2000" dirty="0"/>
              <a:t>. The </a:t>
            </a:r>
            <a:r>
              <a:rPr lang="en-IN" sz="2000" i="1" dirty="0"/>
              <a:t>ISNULL()</a:t>
            </a:r>
            <a:r>
              <a:rPr lang="en-IN" sz="2000" dirty="0"/>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
        <p:nvSpPr>
          <p:cNvPr id="3" name="Rectangle 2"/>
          <p:cNvSpPr/>
          <p:nvPr/>
        </p:nvSpPr>
        <p:spPr>
          <a:xfrm>
            <a:off x="178645" y="5085184"/>
            <a:ext cx="11605987" cy="1323439"/>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1881990"/>
          </a:xfrm>
          <a:prstGeom prst="rect">
            <a:avLst/>
          </a:prstGeom>
        </p:spPr>
        <p:txBody>
          <a:bodyPr wrap="square">
            <a:spAutoFit/>
          </a:bodyPr>
          <a:lstStyle/>
          <a:p>
            <a:pPr>
              <a:lnSpc>
                <a:spcPct val="150000"/>
              </a:lnSpc>
            </a:pPr>
            <a:r>
              <a:rPr lang="en-IN" sz="2000" b="1" i="1" dirty="0">
                <a:solidFill>
                  <a:schemeClr val="accent2">
                    <a:lumMod val="50000"/>
                  </a:schemeClr>
                </a:solidFill>
                <a:latin typeface="Arial" panose="020B0604020202020204" pitchFamily="34" charset="0"/>
                <a:cs typeface="Arial" panose="020B0604020202020204" pitchFamily="34" charset="0"/>
              </a:rPr>
              <a:t>"</a:t>
            </a:r>
            <a:r>
              <a:rPr lang="en-IN" sz="2000" dirty="0">
                <a:solidFill>
                  <a:schemeClr val="accent2">
                    <a:lumMod val="50000"/>
                  </a:schemeClr>
                </a:solidFill>
                <a:latin typeface="Arial" panose="020B0604020202020204" pitchFamily="34" charset="0"/>
                <a:cs typeface="Arial" panose="020B0604020202020204" pitchFamily="34" charset="0"/>
              </a:rPr>
              <a:t>Ordered by attributes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2</a:t>
            </a:r>
            <a:r>
              <a:rPr lang="en-IN" sz="2000" dirty="0">
                <a:solidFill>
                  <a:schemeClr val="accent2">
                    <a:lumMod val="50000"/>
                  </a:schemeClr>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Results are sorted by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Within each value of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1</a:t>
            </a:r>
            <a:r>
              <a:rPr lang="en-IN" sz="2000" dirty="0">
                <a:solidFill>
                  <a:schemeClr val="accent2">
                    <a:lumMod val="50000"/>
                  </a:schemeClr>
                </a:solidFill>
                <a:latin typeface="Arial" panose="020B0604020202020204" pitchFamily="34" charset="0"/>
                <a:cs typeface="Arial" panose="020B0604020202020204" pitchFamily="34" charset="0"/>
              </a:rPr>
              <a:t>, results are sorted by </a:t>
            </a:r>
            <a:r>
              <a:rPr lang="en-IN" sz="2000" i="1" dirty="0">
                <a:solidFill>
                  <a:schemeClr val="accent2">
                    <a:lumMod val="50000"/>
                  </a:schemeClr>
                </a:solidFill>
                <a:latin typeface="Arial" panose="020B0604020202020204" pitchFamily="34" charset="0"/>
                <a:cs typeface="Arial" panose="020B0604020202020204" pitchFamily="34" charset="0"/>
              </a:rPr>
              <a:t>A</a:t>
            </a:r>
            <a:r>
              <a:rPr lang="en-IN" sz="2000" baseline="-25000" dirty="0">
                <a:solidFill>
                  <a:schemeClr val="accent2">
                    <a:lumMod val="50000"/>
                  </a:schemeClr>
                </a:solidFill>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16300398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885273" y="2097142"/>
                    <a:ext cx="1362845" cy="400110"/>
                  </a:xfrm>
                  <a:prstGeom prst="rect">
                    <a:avLst/>
                  </a:prstGeom>
                  <a:noFill/>
                </p:spPr>
                <p:txBody>
                  <a:bodyPr wrap="square">
                    <a:spAutoFit/>
                  </a:bodyPr>
                  <a:lstStyle/>
                  <a:p>
                    <a:r>
                      <a:rPr lang="en-IN" sz="2000" dirty="0">
                        <a:latin typeface="Liberation Mono"/>
                        <a:cs typeface="Arial" panose="020B0604020202020204" pitchFamily="34" charset="0"/>
                      </a:rPr>
                      <a:t>comm ASC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3" name="TextBox 32">
                <a:extLst>
                  <a:ext uri="{FF2B5EF4-FFF2-40B4-BE49-F238E27FC236}">
                    <a16:creationId xmlns:a16="http://schemas.microsoft.com/office/drawing/2014/main" id="{1B4E845A-D718-4E64-A6A9-32934B7FDC9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152434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0" y="1916832"/>
            <a:ext cx="12072664" cy="4680520"/>
            <a:chOff x="0" y="1916832"/>
            <a:chExt cx="12072664" cy="4680520"/>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1916832"/>
              <a:ext cx="855638" cy="4680520"/>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grpSp>
        <p:nvGrpSpPr>
          <p:cNvPr id="26" name="Group 25">
            <a:extLst>
              <a:ext uri="{FF2B5EF4-FFF2-40B4-BE49-F238E27FC236}">
                <a16:creationId xmlns:a16="http://schemas.microsoft.com/office/drawing/2014/main" id="{06EE6528-7482-4030-9A7A-63F59567B0FB}"/>
              </a:ext>
            </a:extLst>
          </p:cNvPr>
          <p:cNvGrpSpPr/>
          <p:nvPr/>
        </p:nvGrpSpPr>
        <p:grpSpPr>
          <a:xfrm>
            <a:off x="695400" y="3006340"/>
            <a:ext cx="10539515" cy="1502780"/>
            <a:chOff x="695400" y="1745011"/>
            <a:chExt cx="1053951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5400" y="1835990"/>
              <a:ext cx="8952150" cy="1304978"/>
              <a:chOff x="267703" y="1600839"/>
              <a:chExt cx="8952150" cy="1304978"/>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5839289" cy="1296144"/>
                  <a:chOff x="669977" y="1556792"/>
                  <a:chExt cx="5839289"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624126" y="1620089"/>
                    <a:ext cx="1885140" cy="584775"/>
                  </a:xfrm>
                  <a:prstGeom prst="rect">
                    <a:avLst/>
                  </a:prstGeom>
                  <a:noFill/>
                </p:spPr>
                <p:txBody>
                  <a:bodyPr wrap="square">
                    <a:spAutoFit/>
                  </a:bodyPr>
                  <a:lstStyle/>
                  <a:p>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784239" y="2097142"/>
                    <a:ext cx="1554143" cy="400110"/>
                  </a:xfrm>
                  <a:prstGeom prst="rect">
                    <a:avLst/>
                  </a:prstGeom>
                  <a:noFill/>
                </p:spPr>
                <p:txBody>
                  <a:bodyPr wrap="square">
                    <a:spAutoFit/>
                  </a:bodyPr>
                  <a:lstStyle/>
                  <a:p>
                    <a:r>
                      <a:rPr lang="en-IN" sz="2000" dirty="0">
                        <a:latin typeface="Liberation Mono"/>
                        <a:cs typeface="Arial" panose="020B0604020202020204" pitchFamily="34" charset="0"/>
                      </a:rPr>
                      <a:t>comm DESC</a:t>
                    </a:r>
                    <a:endParaRPr lang="en-IN" sz="2000"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3" name="TextBox 32">
                <a:extLst>
                  <a:ext uri="{FF2B5EF4-FFF2-40B4-BE49-F238E27FC236}">
                    <a16:creationId xmlns:a16="http://schemas.microsoft.com/office/drawing/2014/main" id="{1B4E845A-D718-4E64-A6A9-32934B7FDC9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9581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0" y="1916831"/>
            <a:ext cx="12000656" cy="4584265"/>
            <a:chOff x="1549199" y="2076412"/>
            <a:chExt cx="9308388" cy="3880989"/>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076412"/>
              <a:ext cx="758026" cy="384137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3780522"/>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ea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10" name="Rectangle 9">
            <a:extLst>
              <a:ext uri="{FF2B5EF4-FFF2-40B4-BE49-F238E27FC236}">
                <a16:creationId xmlns:a16="http://schemas.microsoft.com/office/drawing/2014/main" id="{59098FFF-4910-4F6D-9020-E44D4EB80B10}"/>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aseline="-25000" dirty="0">
                <a:solidFill>
                  <a:srgbClr val="0077AA"/>
                </a:solidFill>
                <a:latin typeface="Liberation Mono"/>
              </a:rPr>
              <a:t> </a:t>
            </a:r>
            <a:r>
              <a:rPr lang="en-US" sz="2000" dirty="0">
                <a:solidFill>
                  <a:srgbClr val="0077AA"/>
                </a:solidFill>
                <a:latin typeface="Liberation Mono"/>
              </a:rPr>
              <a:t> | expr | position}  [ASC | DESC], ...]</a:t>
            </a:r>
          </a:p>
        </p:txBody>
      </p:sp>
    </p:spTree>
    <p:extLst>
      <p:ext uri="{BB962C8B-B14F-4D97-AF65-F5344CB8AC3E}">
        <p14:creationId xmlns:p14="http://schemas.microsoft.com/office/powerpoint/2010/main" val="35118906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5112567"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6240016" y="4235604"/>
            <a:ext cx="5832647" cy="1569660"/>
          </a:xfrm>
          <a:prstGeom prst="rect">
            <a:avLst/>
          </a:prstGeom>
          <a:solidFill>
            <a:schemeClr val="accent6">
              <a:lumMod val="20000"/>
              <a:lumOff val="80000"/>
            </a:schemeClr>
          </a:solidFill>
        </p:spPr>
        <p:txBody>
          <a:bodyPr wrap="square">
            <a:spAutoFit/>
          </a:bodyPr>
          <a:lstStyle/>
          <a:p>
            <a:r>
              <a:rPr lang="en-US" sz="2400" dirty="0">
                <a:latin typeface="Palatino Linotype" panose="02040502050505030304" pitchFamily="18" charset="0"/>
                <a:cs typeface="Arial" panose="020B0604020202020204" pitchFamily="34" charset="0"/>
              </a:rPr>
              <a:t>The search condition is a logical expression or a combination of multiple logical expressions. </a:t>
            </a:r>
            <a:r>
              <a:rPr lang="en-US" sz="2400" b="1" dirty="0">
                <a:latin typeface="Palatino Linotype" panose="02040502050505030304" pitchFamily="18" charset="0"/>
                <a:cs typeface="Arial" panose="020B0604020202020204" pitchFamily="34" charset="0"/>
              </a:rPr>
              <a:t>In SQL, a logical expression is often called a predicate.</a:t>
            </a:r>
            <a:endParaRPr lang="en-IN" sz="24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68915"/>
            <a:ext cx="11430936" cy="1107996"/>
          </a:xfrm>
          <a:prstGeom prst="rect">
            <a:avLst/>
          </a:prstGeom>
        </p:spPr>
        <p:txBody>
          <a:bodyPr wrap="square">
            <a:spAutoFit/>
          </a:bodyPr>
          <a:lstStyle/>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A predicate is a condition expression that evaluates to a boolean value, either </a:t>
            </a:r>
            <a:r>
              <a:rPr lang="en-US" sz="2000" b="1" dirty="0">
                <a:solidFill>
                  <a:schemeClr val="accent2">
                    <a:lumMod val="50000"/>
                  </a:schemeClr>
                </a:solidFill>
                <a:latin typeface="Arial" panose="020B0604020202020204" pitchFamily="34" charset="0"/>
                <a:cs typeface="Arial" panose="020B0604020202020204" pitchFamily="34" charset="0"/>
              </a:rPr>
              <a:t>true</a:t>
            </a:r>
            <a:r>
              <a:rPr lang="en-US" sz="1900" dirty="0">
                <a:solidFill>
                  <a:schemeClr val="tx1">
                    <a:lumMod val="75000"/>
                    <a:lumOff val="25000"/>
                  </a:schemeClr>
                </a:solidFill>
                <a:latin typeface="Arial" panose="020B0604020202020204" pitchFamily="34" charset="0"/>
                <a:cs typeface="Arial" panose="020B0604020202020204" pitchFamily="34" charset="0"/>
              </a:rPr>
              <a:t> or </a:t>
            </a:r>
            <a:r>
              <a:rPr lang="en-US" sz="2000" b="1" dirty="0">
                <a:solidFill>
                  <a:schemeClr val="accent2">
                    <a:lumMod val="50000"/>
                  </a:schemeClr>
                </a:solidFill>
                <a:latin typeface="Arial" panose="020B0604020202020204" pitchFamily="34" charset="0"/>
                <a:cs typeface="Arial" panose="020B0604020202020204" pitchFamily="34" charset="0"/>
              </a:rPr>
              <a:t>false</a:t>
            </a:r>
            <a:r>
              <a:rPr lang="en-US" sz="1900" dirty="0">
                <a:solidFill>
                  <a:schemeClr val="tx1">
                    <a:lumMod val="75000"/>
                    <a:lumOff val="25000"/>
                  </a:schemeClr>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itchFamily="34" charset="0"/>
              <a:buChar char="•"/>
            </a:pPr>
            <a:r>
              <a:rPr lang="en-US" sz="1900" dirty="0">
                <a:solidFill>
                  <a:schemeClr val="tx1">
                    <a:lumMod val="75000"/>
                    <a:lumOff val="25000"/>
                  </a:schemeClr>
                </a:solidFill>
                <a:latin typeface="Arial" panose="020B0604020202020204" pitchFamily="34" charset="0"/>
                <a:cs typeface="Arial" panose="020B0604020202020204" pitchFamily="34" charset="0"/>
              </a:rPr>
              <a:t>Predicates can be used as follows: In a SELECT statement's </a:t>
            </a:r>
            <a:r>
              <a:rPr lang="en-US" sz="1900" b="1" i="1" dirty="0">
                <a:solidFill>
                  <a:schemeClr val="tx1">
                    <a:lumMod val="75000"/>
                    <a:lumOff val="25000"/>
                  </a:schemeClr>
                </a:solidFill>
                <a:latin typeface="Arial" panose="020B0604020202020204" pitchFamily="34" charset="0"/>
                <a:cs typeface="Arial" panose="020B0604020202020204" pitchFamily="34" charset="0"/>
              </a:rPr>
              <a:t>WHERE</a:t>
            </a:r>
            <a:r>
              <a:rPr lang="en-US" sz="1900" dirty="0">
                <a:solidFill>
                  <a:schemeClr val="tx1">
                    <a:lumMod val="75000"/>
                    <a:lumOff val="25000"/>
                  </a:schemeClr>
                </a:solidFill>
                <a:latin typeface="Arial" panose="020B0604020202020204" pitchFamily="34" charset="0"/>
                <a:cs typeface="Arial" panose="020B0604020202020204" pitchFamily="34" charset="0"/>
              </a:rPr>
              <a:t> clause or </a:t>
            </a:r>
            <a:r>
              <a:rPr lang="en-US" sz="1900" b="1" i="1" dirty="0">
                <a:solidFill>
                  <a:schemeClr val="tx1">
                    <a:lumMod val="75000"/>
                    <a:lumOff val="25000"/>
                  </a:schemeClr>
                </a:solidFill>
                <a:latin typeface="Arial" panose="020B0604020202020204" pitchFamily="34" charset="0"/>
                <a:cs typeface="Arial" panose="020B0604020202020204" pitchFamily="34" charset="0"/>
              </a:rPr>
              <a:t>HAVING</a:t>
            </a:r>
            <a:r>
              <a:rPr lang="en-US" sz="1900" dirty="0">
                <a:solidFill>
                  <a:schemeClr val="tx1">
                    <a:lumMod val="75000"/>
                    <a:lumOff val="25000"/>
                  </a:schemeClr>
                </a:solidFill>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440723"/>
            <a:ext cx="11430936" cy="1420325"/>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r</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A</a:t>
            </a:r>
            <a:r>
              <a:rPr lang="en-US" sz="2000" baseline="-25000" dirty="0">
                <a:solidFill>
                  <a:schemeClr val="accent2">
                    <a:lumMod val="50000"/>
                  </a:schemeClr>
                </a:solidFill>
                <a:latin typeface="Arial" panose="020B0604020202020204" pitchFamily="34" charset="0"/>
                <a:cs typeface="Arial" panose="020B0604020202020204" pitchFamily="34" charset="0"/>
              </a:rPr>
              <a:t>i</a:t>
            </a:r>
            <a:r>
              <a:rPr lang="en-US" sz="20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86825014"/>
              </p:ext>
            </p:extLst>
          </p:nvPr>
        </p:nvGraphicFramePr>
        <p:xfrm>
          <a:off x="325647" y="1628800"/>
          <a:ext cx="11376000" cy="303784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&gt;=</a:t>
                      </a:r>
                    </a:p>
                  </a:txBody>
                  <a:tcPr anchor="ctr"/>
                </a:tc>
                <a:tc>
                  <a:txBody>
                    <a:bodyPr/>
                    <a:lstStyle/>
                    <a:p>
                      <a:r>
                        <a:rPr lang="en-IN" sz="19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900" dirty="0">
                          <a:solidFill>
                            <a:srgbClr val="0083A2"/>
                          </a:solidFill>
                          <a:latin typeface="Liberation Mono"/>
                          <a:cs typeface="Arial" panose="020B0604020202020204" pitchFamily="34" charset="0"/>
                        </a:rPr>
                        <a:t>&lt;=</a:t>
                      </a:r>
                    </a:p>
                  </a:txBody>
                  <a:tcPr anchor="ctr"/>
                </a:tc>
                <a:tc>
                  <a:txBody>
                    <a:bodyPr/>
                    <a:lstStyle/>
                    <a:p>
                      <a:r>
                        <a:rPr lang="en-IN" sz="19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900" dirty="0">
                          <a:solidFill>
                            <a:srgbClr val="0083A2"/>
                          </a:solidFill>
                          <a:latin typeface="Liberation Mono"/>
                          <a:cs typeface="Arial" panose="020B0604020202020204" pitchFamily="34" charset="0"/>
                        </a:rPr>
                        <a:t>!=, &lt;&gt;</a:t>
                      </a:r>
                    </a:p>
                  </a:txBody>
                  <a:tcPr anchor="ctr"/>
                </a:tc>
                <a:tc>
                  <a:txBody>
                    <a:bodyPr/>
                    <a:lstStyle/>
                    <a:p>
                      <a:r>
                        <a:rPr lang="en-IN" sz="19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900" dirty="0">
                          <a:solidFill>
                            <a:srgbClr val="0083A2"/>
                          </a:solidFill>
                          <a:latin typeface="Liberation Mono"/>
                          <a:cs typeface="Arial" panose="020B0604020202020204" pitchFamily="34" charset="0"/>
                        </a:rPr>
                        <a:t>&lt;=&gt;</a:t>
                      </a:r>
                    </a:p>
                  </a:txBody>
                  <a:tcPr anchor="ctr"/>
                </a:tc>
                <a:tc>
                  <a:txBody>
                    <a:bodyPr/>
                    <a:lstStyle/>
                    <a:p>
                      <a:r>
                        <a:rPr lang="en-IN" sz="19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320710" y="5868073"/>
            <a:ext cx="5362575"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10" name="Rectangle 9">
            <a:extLst>
              <a:ext uri="{FF2B5EF4-FFF2-40B4-BE49-F238E27FC236}">
                <a16:creationId xmlns:a16="http://schemas.microsoft.com/office/drawing/2014/main" id="{D68DDBA3-F9D1-4119-B256-98256B31ABF5}"/>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4882F3C9-FE6A-4853-A856-C9986CE9FAC8}"/>
              </a:ext>
            </a:extLst>
          </p:cNvPr>
          <p:cNvSpPr txBox="1"/>
          <p:nvPr/>
        </p:nvSpPr>
        <p:spPr>
          <a:xfrm>
            <a:off x="320710" y="4877524"/>
            <a:ext cx="11375999" cy="369332"/>
          </a:xfrm>
          <a:prstGeom prst="rect">
            <a:avLst/>
          </a:prstGeom>
          <a:noFill/>
        </p:spPr>
        <p:txBody>
          <a:bodyPr wrap="square">
            <a:spAutoFit/>
          </a:bodyPr>
          <a:lstStyle/>
          <a:p>
            <a:pPr algn="l"/>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474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69084857"/>
              </p:ext>
            </p:extLst>
          </p:nvPr>
        </p:nvGraphicFramePr>
        <p:xfrm>
          <a:off x="335360" y="1628800"/>
          <a:ext cx="11377264" cy="153924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83A2"/>
                          </a:solidFill>
                          <a:latin typeface="Liberation Mono"/>
                          <a:cs typeface="Arial" panose="020B0604020202020204" pitchFamily="34" charset="0"/>
                        </a:rPr>
                        <a:t>AND, &amp;&amp;</a:t>
                      </a:r>
                    </a:p>
                  </a:txBody>
                  <a:tcPr anchor="ctr"/>
                </a:tc>
                <a:tc>
                  <a:txBody>
                    <a:bodyPr/>
                    <a:lstStyle/>
                    <a:p>
                      <a:r>
                        <a:rPr lang="en-IN" sz="1900" dirty="0">
                          <a:latin typeface="Liberation Mono"/>
                          <a:cs typeface="Arial" panose="020B0604020202020204" pitchFamily="34" charset="0"/>
                        </a:rPr>
                        <a:t>Logical AND  eg. SELECT 1 AND 1;</a:t>
                      </a:r>
                    </a:p>
                  </a:txBody>
                  <a:tcPr anchor="ctr"/>
                </a:tc>
                <a:extLst>
                  <a:ext uri="{0D108BD9-81ED-4DB2-BD59-A6C34878D82A}">
                    <a16:rowId xmlns:a16="http://schemas.microsoft.com/office/drawing/2014/main" val="10001"/>
                  </a:ext>
                </a:extLst>
              </a:tr>
              <a:tr h="370840">
                <a:tc>
                  <a:txBody>
                    <a:bodyPr/>
                    <a:lstStyle/>
                    <a:p>
                      <a:r>
                        <a:rPr lang="en-IN" sz="1900" dirty="0">
                          <a:solidFill>
                            <a:srgbClr val="0083A2"/>
                          </a:solidFill>
                          <a:latin typeface="Liberation Mono"/>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Logical OR    eg. SELECT 1 OR 1;</a:t>
                      </a:r>
                    </a:p>
                  </a:txBody>
                  <a:tcPr anchor="ctr"/>
                </a:tc>
                <a:extLst>
                  <a:ext uri="{0D108BD9-81ED-4DB2-BD59-A6C34878D82A}">
                    <a16:rowId xmlns:a16="http://schemas.microsoft.com/office/drawing/2014/main" val="10002"/>
                  </a:ext>
                </a:extLst>
              </a:tr>
              <a:tr h="370840">
                <a:tc>
                  <a:txBody>
                    <a:bodyPr/>
                    <a:lstStyle/>
                    <a:p>
                      <a:r>
                        <a:rPr lang="en-IN" sz="1900" dirty="0">
                          <a:solidFill>
                            <a:srgbClr val="0083A2"/>
                          </a:solidFill>
                          <a:latin typeface="Liberation Mono"/>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latin typeface="Liberation Mono"/>
                          <a:cs typeface="Arial" panose="020B0604020202020204" pitchFamily="34" charset="0"/>
                        </a:rPr>
                        <a:t>Negates value eg. SELECT NOT 1;</a:t>
                      </a:r>
                    </a:p>
                  </a:txBody>
                  <a:tcPr anchor="ctr"/>
                </a:tc>
                <a:extLst>
                  <a:ext uri="{0D108BD9-81ED-4DB2-BD59-A6C34878D82A}">
                    <a16:rowId xmlns:a16="http://schemas.microsoft.com/office/drawing/2014/main" val="10003"/>
                  </a:ext>
                </a:extLst>
              </a:tr>
            </a:tbl>
          </a:graphicData>
        </a:graphic>
      </p:graphicFrame>
      <p:sp>
        <p:nvSpPr>
          <p:cNvPr id="4" name="Rectangle 3"/>
          <p:cNvSpPr/>
          <p:nvPr/>
        </p:nvSpPr>
        <p:spPr>
          <a:xfrm>
            <a:off x="191344" y="3557334"/>
            <a:ext cx="11737304" cy="2308324"/>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sp>
        <p:nvSpPr>
          <p:cNvPr id="6" name="Rectangle 5">
            <a:extLst>
              <a:ext uri="{FF2B5EF4-FFF2-40B4-BE49-F238E27FC236}">
                <a16:creationId xmlns:a16="http://schemas.microsoft.com/office/drawing/2014/main" id="{7706B19C-03D8-4A81-85D1-F58AE3045716}"/>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46107843"/>
              </p:ext>
            </p:extLst>
          </p:nvPr>
        </p:nvGraphicFramePr>
        <p:xfrm>
          <a:off x="335360" y="1605136"/>
          <a:ext cx="11449272" cy="3261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IS NULL / </a:t>
                      </a:r>
                      <a:r>
                        <a:rPr kumimoji="0" lang="en-US" sz="1900" b="1" kern="1200" dirty="0">
                          <a:solidFill>
                            <a:srgbClr val="005E74"/>
                          </a:solidFill>
                          <a:latin typeface="Liberation Mono"/>
                          <a:ea typeface="+mn-ea"/>
                          <a:cs typeface="Arial" panose="020B0604020202020204" pitchFamily="34" charset="0"/>
                        </a:rPr>
                        <a:t>IS UNKNOWN</a:t>
                      </a:r>
                      <a:endParaRPr kumimoji="0" lang="en-IN" sz="1900" b="1" kern="1200" dirty="0">
                        <a:solidFill>
                          <a:srgbClr val="005E74"/>
                        </a:solidFill>
                        <a:latin typeface="Liberation Mono"/>
                        <a:ea typeface="+mn-ea"/>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IS NOT NULL / </a:t>
                      </a:r>
                      <a:r>
                        <a:rPr kumimoji="0" lang="en-US" sz="1900" b="1" kern="1200" dirty="0">
                          <a:solidFill>
                            <a:srgbClr val="005E74"/>
                          </a:solidFill>
                          <a:latin typeface="Liberation Mono"/>
                          <a:ea typeface="+mn-ea"/>
                          <a:cs typeface="Arial" panose="020B0604020202020204" pitchFamily="34" charset="0"/>
                        </a:rPr>
                        <a:t>IS NOT UNKNOWN</a:t>
                      </a:r>
                      <a:endParaRPr lang="en-IN" sz="1900" b="1" dirty="0">
                        <a:solidFill>
                          <a:srgbClr val="005E74"/>
                        </a:solidFill>
                        <a:latin typeface="Liberation Mono"/>
                        <a:cs typeface="Arial" panose="020B0604020202020204" pitchFamily="34" charset="0"/>
                      </a:endParaRPr>
                    </a:p>
                  </a:txBody>
                  <a:tcPr anchor="ctr"/>
                </a:tc>
                <a:tc>
                  <a:txBody>
                    <a:bodyPr/>
                    <a:lstStyle/>
                    <a:p>
                      <a:r>
                        <a:rPr lang="en-IN" sz="19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ISNULL(expr)</a:t>
                      </a:r>
                    </a:p>
                  </a:txBody>
                  <a:tcPr anchor="ctr"/>
                </a:tc>
                <a:tc>
                  <a:txBody>
                    <a:bodyPr/>
                    <a:lstStyle/>
                    <a:p>
                      <a:r>
                        <a:rPr lang="en-IN" sz="19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STRCMP(expr1,expr2)</a:t>
                      </a:r>
                    </a:p>
                  </a:txBody>
                  <a:tcPr anchor="ctr"/>
                </a:tc>
                <a:tc>
                  <a:txBody>
                    <a:bodyPr/>
                    <a:lstStyle/>
                    <a:p>
                      <a:r>
                        <a:rPr lang="en-IN" sz="1900" dirty="0">
                          <a:latin typeface="Liberation Mono"/>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LEAST(value1,value2,...)</a:t>
                      </a:r>
                    </a:p>
                  </a:txBody>
                  <a:tcPr anchor="ctr"/>
                </a:tc>
                <a:tc>
                  <a:txBody>
                    <a:bodyPr/>
                    <a:lstStyle/>
                    <a:p>
                      <a:r>
                        <a:rPr lang="en-IN" sz="19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GREATEST(value1,value2,...)</a:t>
                      </a:r>
                    </a:p>
                  </a:txBody>
                  <a:tcPr anchor="ctr"/>
                </a:tc>
                <a:tc>
                  <a:txBody>
                    <a:bodyPr/>
                    <a:lstStyle/>
                    <a:p>
                      <a:r>
                        <a:rPr lang="en-IN" sz="19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5360" y="5120024"/>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20, 30),     </a:t>
            </a:r>
            <a:r>
              <a:rPr lang="en-US" i="1" dirty="0">
                <a:solidFill>
                  <a:srgbClr val="00B050"/>
                </a:solidFill>
                <a:latin typeface="Liberation Mono"/>
                <a:cs typeface="Arial" panose="020B0604020202020204" pitchFamily="34" charset="0"/>
              </a:rPr>
              <a:t>-- 30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LEAST(10, 20,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-- 10</a:t>
            </a:r>
            <a:endParaRPr lang="en-US" dirty="0">
              <a:solidFill>
                <a:srgbClr val="00B050"/>
              </a:solidFill>
              <a:latin typeface="Liberation Mono"/>
              <a:cs typeface="Arial" panose="020B0604020202020204" pitchFamily="34" charset="0"/>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GREATEST(10, null, 30), </a:t>
            </a:r>
            <a:r>
              <a:rPr lang="en-US" dirty="0">
                <a:solidFill>
                  <a:srgbClr val="00B0F0"/>
                </a:solidFill>
                <a:latin typeface="Liberation Mono"/>
                <a:cs typeface="Arial" panose="020B0604020202020204" pitchFamily="34" charset="0"/>
              </a:rPr>
              <a:t>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a:p>
            <a:pPr latinLnBrk="1"/>
            <a:r>
              <a:rPr lang="en-US" dirty="0">
                <a:solidFill>
                  <a:schemeClr val="tx1">
                    <a:lumMod val="75000"/>
                    <a:lumOff val="25000"/>
                  </a:schemeClr>
                </a:solidFill>
                <a:latin typeface="Liberation Mono"/>
                <a:cs typeface="Arial" panose="020B0604020202020204" pitchFamily="34" charset="0"/>
              </a:rPr>
              <a:t>               LEAST(10, null , 30);        </a:t>
            </a:r>
            <a:r>
              <a:rPr lang="en-US" i="1" dirty="0">
                <a:solidFill>
                  <a:srgbClr val="00B050"/>
                </a:solidFill>
                <a:latin typeface="Liberation Mono"/>
                <a:cs typeface="Arial" panose="020B0604020202020204" pitchFamily="34" charset="0"/>
              </a:rPr>
              <a:t>-- null</a:t>
            </a:r>
            <a:endParaRPr lang="en-US" dirty="0">
              <a:solidFill>
                <a:srgbClr val="00B050"/>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81A3A187-27C3-40A4-AF14-1D4A489563C4}"/>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73631586"/>
              </p:ext>
            </p:extLst>
          </p:nvPr>
        </p:nvGraphicFramePr>
        <p:xfrm>
          <a:off x="346786" y="1611668"/>
          <a:ext cx="11437846" cy="326136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BETWEEN ... AND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lang="en-IN" sz="1900" dirty="0">
                          <a:solidFill>
                            <a:srgbClr val="005E74"/>
                          </a:solidFill>
                          <a:latin typeface="Liberation Mono"/>
                          <a:cs typeface="Arial" panose="020B0604020202020204" pitchFamily="34" charset="0"/>
                        </a:rPr>
                        <a:t>NOT BETWEEN ... AND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lang="en-IN" sz="1900" dirty="0">
                          <a:solidFill>
                            <a:srgbClr val="005E74"/>
                          </a:solidFill>
                          <a:latin typeface="Liberation Mono"/>
                          <a:cs typeface="Arial" panose="020B0604020202020204" pitchFamily="34" charset="0"/>
                        </a:rPr>
                        <a:t>expr IN (value,...)</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lang="en-IN" sz="1900" dirty="0">
                          <a:solidFill>
                            <a:srgbClr val="005E74"/>
                          </a:solidFill>
                          <a:latin typeface="Liberation Mono"/>
                          <a:cs typeface="Arial" panose="020B0604020202020204" pitchFamily="34" charset="0"/>
                        </a:rPr>
                        <a:t>expr NOT IN (value,...)</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lang="en-IN" sz="1900" dirty="0">
                          <a:solidFill>
                            <a:srgbClr val="005E74"/>
                          </a:solidFill>
                          <a:latin typeface="Liberation Mono"/>
                          <a:cs typeface="Arial" panose="020B0604020202020204" pitchFamily="34" charset="0"/>
                        </a:rPr>
                        <a:t>expr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lang="en-IN" sz="1900" dirty="0">
                          <a:solidFill>
                            <a:srgbClr val="005E74"/>
                          </a:solidFill>
                          <a:latin typeface="Liberation Mono"/>
                          <a:cs typeface="Arial" panose="020B0604020202020204" pitchFamily="34" charset="0"/>
                        </a:rPr>
                        <a:t>expr NOT LIKE pat [ESCAPE '</a:t>
                      </a:r>
                      <a:r>
                        <a:rPr lang="en-IN" sz="1900" dirty="0" err="1">
                          <a:solidFill>
                            <a:srgbClr val="005E74"/>
                          </a:solidFill>
                          <a:latin typeface="Liberation Mono"/>
                          <a:cs typeface="Arial" panose="020B0604020202020204" pitchFamily="34" charset="0"/>
                        </a:rPr>
                        <a:t>escape_char</a:t>
                      </a:r>
                      <a:r>
                        <a:rPr lang="en-IN" sz="1900" dirty="0">
                          <a:solidFill>
                            <a:srgbClr val="005E74"/>
                          </a:solidFill>
                          <a:latin typeface="Liberation Mono"/>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0A98997F-BA0F-4972-8C40-17969AECA8E2}"/>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4675366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900" dirty="0">
                          <a:solidFill>
                            <a:srgbClr val="005E74"/>
                          </a:solidFill>
                          <a:latin typeface="Liberation Mono"/>
                          <a:cs typeface="Arial" panose="020B0604020202020204" pitchFamily="34" charset="0"/>
                        </a:rPr>
                        <a:t>(expr,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900" dirty="0">
                          <a:solidFill>
                            <a:srgbClr val="005E74"/>
                          </a:solidFill>
                          <a:latin typeface="Liberation Mono"/>
                          <a:cs typeface="Arial" panose="020B0604020202020204" pitchFamily="34" charset="0"/>
                        </a:rPr>
                        <a:t>ROW(expr, [expr]…)</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ea typeface="Times New Roman" panose="02020603050405020304" pitchFamily="18" charset="0"/>
                <a:cs typeface="Arial" panose="020B0604020202020204" pitchFamily="34" charset="0"/>
              </a:rPr>
              <a:t>ROW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7" name="Rectangle 6">
            <a:extLst>
              <a:ext uri="{FF2B5EF4-FFF2-40B4-BE49-F238E27FC236}">
                <a16:creationId xmlns:a16="http://schemas.microsoft.com/office/drawing/2014/main" id="{944EE8D3-4354-41F0-81F0-15AEF65665DB}"/>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1118630145"/>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lang="en-IN" sz="1900" dirty="0">
                          <a:solidFill>
                            <a:srgbClr val="005E74"/>
                          </a:solidFill>
                          <a:latin typeface="Liberation Mono"/>
                          <a:cs typeface="Arial" panose="020B0604020202020204" pitchFamily="34" charset="0"/>
                        </a:rPr>
                        <a:t>COALESCE(value,...)</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900" kern="1200" dirty="0">
                          <a:solidFill>
                            <a:srgbClr val="005E74"/>
                          </a:solidFill>
                          <a:latin typeface="Liberation Mono"/>
                          <a:ea typeface="+mn-ea"/>
                          <a:cs typeface="Arial" panose="020B0604020202020204" pitchFamily="34" charset="0"/>
                        </a:rPr>
                        <a:t>INTERVAL(N,N1,N2,N3,...)</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UNION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'SALESMAN'</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a:extLst>
              <a:ext uri="{FF2B5EF4-FFF2-40B4-BE49-F238E27FC236}">
                <a16:creationId xmlns:a16="http://schemas.microsoft.com/office/drawing/2014/main" id="{D027937C-35B7-44AF-AB4D-39942F48B1F7}"/>
              </a:ext>
            </a:extLst>
          </p:cNvPr>
          <p:cNvSpPr/>
          <p:nvPr/>
        </p:nvSpPr>
        <p:spPr>
          <a:xfrm>
            <a:off x="263352" y="618452"/>
            <a:ext cx="883920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927855" cy="2031325"/>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200" indent="-457200">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200" indent="-457200">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407" y="3143870"/>
            <a:ext cx="9145016" cy="892552"/>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900" indent="-342900">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554461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latin typeface="Liberation Mono"/>
              </a:rPr>
              <a:t>'MANAGER';</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id="{66054647-F030-4A07-949C-959797BA08D1}"/>
              </a:ext>
            </a:extLst>
          </p:cNvPr>
          <p:cNvGrpSpPr/>
          <p:nvPr/>
        </p:nvGrpSpPr>
        <p:grpSpPr>
          <a:xfrm>
            <a:off x="203684" y="3933056"/>
            <a:ext cx="11784632" cy="2376264"/>
            <a:chOff x="203684" y="3933056"/>
            <a:chExt cx="11784632" cy="2376264"/>
          </a:xfrm>
        </p:grpSpPr>
        <p:pic>
          <p:nvPicPr>
            <p:cNvPr id="8" name="Picture 7">
              <a:extLst>
                <a:ext uri="{FF2B5EF4-FFF2-40B4-BE49-F238E27FC236}">
                  <a16:creationId xmlns:a16="http://schemas.microsoft.com/office/drawing/2014/main"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id="{945B6E97-E16D-48DC-8F01-85631D0FF45A}"/>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1010108" y="2152221"/>
                    <a:ext cx="2064685" cy="400110"/>
                  </a:xfrm>
                  <a:prstGeom prst="rect">
                    <a:avLst/>
                  </a:prstGeom>
                  <a:noFill/>
                </p:spPr>
                <p:txBody>
                  <a:bodyPr wrap="square">
                    <a:spAutoFit/>
                  </a:bodyPr>
                  <a:lstStyle/>
                  <a:p>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id="{521B26F1-EE04-4835-81D9-B7FFDBA4A7E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1F4E91CE-EA73-4D69-86EE-066801757072}"/>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7" name="TextBox 36">
                <a:extLst>
                  <a:ext uri="{FF2B5EF4-FFF2-40B4-BE49-F238E27FC236}">
                    <a16:creationId xmlns:a16="http://schemas.microsoft.com/office/drawing/2014/main" id="{D68A26B0-8E67-4F15-82BE-C25010A0B95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40" name="Rectangle 39">
                <a:extLst>
                  <a:ext uri="{FF2B5EF4-FFF2-40B4-BE49-F238E27FC236}">
                    <a16:creationId xmlns:a16="http://schemas.microsoft.com/office/drawing/2014/main" id="{09F21F09-1A0C-4E8A-9690-FDB9A52688A9}"/>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00481880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1;</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True;</a:t>
            </a:r>
          </a:p>
        </p:txBody>
      </p:sp>
      <p:sp>
        <p:nvSpPr>
          <p:cNvPr id="10" name="Rectangle 9">
            <a:extLst>
              <a:ext uri="{FF2B5EF4-FFF2-40B4-BE49-F238E27FC236}">
                <a16:creationId xmlns:a16="http://schemas.microsoft.com/office/drawing/2014/main" id="{C6993B56-9E5E-492B-8011-B6BCE93D8C26}"/>
              </a:ext>
            </a:extLst>
          </p:cNvPr>
          <p:cNvSpPr/>
          <p:nvPr/>
        </p:nvSpPr>
        <p:spPr>
          <a:xfrm>
            <a:off x="407368" y="5157192"/>
            <a:ext cx="5832648"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0;</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False;</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126897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9" y="2944296"/>
            <a:ext cx="11377264" cy="336502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0;</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False;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 or 1 </a:t>
            </a:r>
            <a:r>
              <a:rPr lang="en-US" dirty="0">
                <a:solidFill>
                  <a:schemeClr val="accent5">
                    <a:lumMod val="75000"/>
                  </a:schemeClr>
                </a:solidFill>
                <a:latin typeface="Liberation Mono"/>
                <a:cs typeface="Arial" panose="020B0604020202020204" pitchFamily="34" charset="0"/>
              </a:rPr>
              <a:t>= </a:t>
            </a:r>
            <a:r>
              <a:rPr lang="en-US" dirty="0">
                <a:latin typeface="Liberation Mono"/>
                <a:cs typeface="Arial" panose="020B0604020202020204" pitchFamily="34" charset="0"/>
              </a:rPr>
              <a:t>1;</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or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a:t>
            </a:r>
            <a:r>
              <a:rPr lang="en-US" dirty="0">
                <a:solidFill>
                  <a:schemeClr val="accent5">
                    <a:lumMod val="75000"/>
                  </a:schemeClr>
                </a:solidFill>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and True;</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WHERE</a:t>
            </a:r>
            <a:r>
              <a:rPr lang="en-US" dirty="0">
                <a:latin typeface="Liberation Mono"/>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IN" dirty="0">
                <a:solidFill>
                  <a:srgbClr val="92D050"/>
                </a:solidFill>
                <a:latin typeface="Liberation Mono"/>
                <a:ea typeface="Times New Roman" panose="02020603050405020304" pitchFamily="18" charset="0"/>
                <a:cs typeface="Arial" panose="020B0604020202020204" pitchFamily="34" charset="0"/>
              </a:rPr>
              <a:t>'smith'</a:t>
            </a:r>
            <a:r>
              <a:rPr lang="en-US" dirty="0">
                <a:latin typeface="Liberation Mono"/>
                <a:cs typeface="Arial" panose="020B0604020202020204" pitchFamily="34" charset="0"/>
              </a:rPr>
              <a:t>, True);</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Tree>
    <p:extLst>
      <p:ext uri="{BB962C8B-B14F-4D97-AF65-F5344CB8AC3E}">
        <p14:creationId xmlns:p14="http://schemas.microsoft.com/office/powerpoint/2010/main" val="237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6120680"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UNKNOWN is synonym of IS NULL.</a:t>
            </a:r>
          </a:p>
          <a:p>
            <a:pPr marL="285750" lvl="0" indent="-285750">
              <a:spcBef>
                <a:spcPct val="0"/>
              </a:spcBef>
              <a:buFont typeface="Arial" panose="020B0604020202020204" pitchFamily="34" charset="0"/>
              <a:buChar char="•"/>
              <a:defRPr/>
            </a:pPr>
            <a:endParaRPr lang="en-US" sz="800" dirty="0">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latin typeface="Palatino Linotype" panose="02040502050505030304" pitchFamily="18" charset="0"/>
                <a:cs typeface="Arial" panose="020B0604020202020204" pitchFamily="34" charset="0"/>
              </a:rPr>
              <a:t>IS NOT UNKNOWN is synonym of IS NOT NULL.</a:t>
            </a:r>
          </a:p>
        </p:txBody>
      </p:sp>
    </p:spTree>
    <p:extLst>
      <p:ext uri="{BB962C8B-B14F-4D97-AF65-F5344CB8AC3E}">
        <p14:creationId xmlns:p14="http://schemas.microsoft.com/office/powerpoint/2010/main" val="4977583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191345" y="493041"/>
            <a:ext cx="6485248" cy="46166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NULL;  </a:t>
            </a:r>
            <a:r>
              <a:rPr lang="en-IN" sz="2400" dirty="0">
                <a:solidFill>
                  <a:srgbClr val="00B050"/>
                </a:solidFill>
                <a:latin typeface="Liberation Mono"/>
                <a:ea typeface="Times New Roman" panose="02020603050405020304" pitchFamily="18" charset="0"/>
                <a:cs typeface="Arial" panose="020B0604020202020204" pitchFamily="34" charset="0"/>
              </a:rPr>
              <a:t># Empty set</a:t>
            </a:r>
            <a:endParaRPr lang="en-IN" sz="1900" dirty="0">
              <a:solidFill>
                <a:srgbClr val="00B050"/>
              </a:solidFill>
              <a:latin typeface="Liberation Mono"/>
              <a:ea typeface="Times New Roman" panose="02020603050405020304" pitchFamily="18" charset="0"/>
              <a:cs typeface="Arial" panose="020B0604020202020204" pitchFamily="34" charset="0"/>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not null;</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528392"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OR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882030" y="5258524"/>
            <a:ext cx="6888088"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50" indent="-285750">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3251682" y="5292278"/>
            <a:ext cx="1368156"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741029" y="2152221"/>
                    <a:ext cx="2665251" cy="400110"/>
                  </a:xfrm>
                  <a:prstGeom prst="rect">
                    <a:avLst/>
                  </a:prstGeom>
                  <a:noFill/>
                </p:spPr>
                <p:txBody>
                  <a:bodyPr wrap="square">
                    <a:spAutoFit/>
                  </a:bodyPr>
                  <a:lstStyle/>
                  <a:p>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latin typeface="Liberation Mono"/>
                        <a:ea typeface="Times New Roman" panose="02020603050405020304" pitchFamily="18" charset="0"/>
                      </a:rPr>
                      <a:t>'</a:t>
                    </a:r>
                    <a:r>
                      <a:rPr lang="en-US" sz="2000" dirty="0">
                        <a:latin typeface="Liberation Mono"/>
                      </a:rPr>
                      <a:t>VT</a:t>
                    </a:r>
                    <a:r>
                      <a:rPr lang="en-IN" sz="2000" dirty="0">
                        <a:latin typeface="Liberation Mono"/>
                        <a:ea typeface="Times New Roman" panose="02020603050405020304" pitchFamily="18" charset="0"/>
                      </a:rPr>
                      <a:t>'</a:t>
                    </a:r>
                    <a:r>
                      <a:rPr lang="en-US" sz="2000" dirty="0">
                        <a:latin typeface="Liberation Mono"/>
                      </a:rPr>
                      <a:t>, </a:t>
                    </a:r>
                    <a:r>
                      <a:rPr lang="en-IN" sz="2000" dirty="0">
                        <a:latin typeface="Liberation Mono"/>
                        <a:ea typeface="Times New Roman" panose="02020603050405020304" pitchFamily="18" charset="0"/>
                      </a:rPr>
                      <a:t>'</a:t>
                    </a:r>
                    <a:r>
                      <a:rPr lang="en-US" sz="2000" dirty="0">
                        <a:latin typeface="Liberation Mono"/>
                      </a:rPr>
                      <a:t>NH</a:t>
                    </a:r>
                    <a:r>
                      <a:rPr lang="en-IN" sz="2000" dirty="0">
                        <a:latin typeface="Liberation Mono"/>
                        <a:ea typeface="Times New Roman" panose="02020603050405020304" pitchFamily="18" charset="0"/>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4E436316-C952-47E0-8A03-FC18AD37A4E4}"/>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6" name="TextBox 15">
                <a:extLst>
                  <a:ext uri="{FF2B5EF4-FFF2-40B4-BE49-F238E27FC236}">
                    <a16:creationId xmlns:a16="http://schemas.microsoft.com/office/drawing/2014/main" id="{2112363C-C108-4189-B7F0-EDED78C1FB53}"/>
                  </a:ext>
                </a:extLst>
              </p:cNvPr>
              <p:cNvSpPr txBox="1"/>
              <p:nvPr/>
            </p:nvSpPr>
            <p:spPr>
              <a:xfrm>
                <a:off x="407367" y="2424360"/>
                <a:ext cx="1112045" cy="400110"/>
              </a:xfrm>
              <a:prstGeom prst="rect">
                <a:avLst/>
              </a:prstGeom>
              <a:noFill/>
            </p:spPr>
            <p:txBody>
              <a:bodyPr wrap="square">
                <a:spAutoFit/>
              </a:bodyPr>
              <a:lstStyle/>
              <a:p>
                <a:r>
                  <a:rPr lang="en-IN" sz="2000" dirty="0">
                    <a:latin typeface="Liberation Mono"/>
                  </a:rPr>
                  <a:t>address</a:t>
                </a:r>
                <a:endParaRPr lang="en-IN" sz="2000" dirty="0"/>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82902519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7" name="Rectangle 6"/>
          <p:cNvSpPr/>
          <p:nvPr/>
        </p:nvSpPr>
        <p:spPr>
          <a:xfrm>
            <a:off x="370984" y="425912"/>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598503"/>
            <a:ext cx="11305256" cy="2118529"/>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488117"/>
            <a:ext cx="8013465" cy="2236191"/>
          </a:xfrm>
          <a:prstGeom prst="rect">
            <a:avLst/>
          </a:prstGeom>
        </p:spPr>
      </p:pic>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1749520"/>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50297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2359897"/>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False</a:t>
            </a:r>
            <a:r>
              <a:rPr lang="en-IN" dirty="0"/>
              <a:t> IN </a:t>
            </a:r>
            <a:r>
              <a:rPr lang="en-IN" dirty="0">
                <a:solidFill>
                  <a:schemeClr val="bg1">
                    <a:lumMod val="65000"/>
                  </a:schemeClr>
                </a:solidFill>
              </a:rPr>
              <a:t>(</a:t>
            </a:r>
            <a:r>
              <a:rPr lang="en-IN" dirty="0">
                <a:solidFill>
                  <a:schemeClr val="tx1"/>
                </a:solidFill>
              </a:rPr>
              <a:t>10,20,0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a:t>
            </a:r>
            <a:r>
              <a:rPr lang="en-IN" dirty="0"/>
              <a:t> IN </a:t>
            </a:r>
            <a:r>
              <a:rPr lang="en-IN" dirty="0">
                <a:solidFill>
                  <a:schemeClr val="bg1">
                    <a:lumMod val="65000"/>
                  </a:schemeClr>
                </a:solidFill>
              </a:rPr>
              <a:t>(</a:t>
            </a:r>
            <a:r>
              <a:rPr lang="en-IN" dirty="0">
                <a:solidFill>
                  <a:schemeClr val="tx1"/>
                </a:solidFill>
              </a:rPr>
              <a:t>10,20,1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10,20, True, 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or True;</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10,20</a:t>
            </a:r>
            <a:r>
              <a:rPr lang="en-IN" dirty="0">
                <a:solidFill>
                  <a:schemeClr val="bg1">
                    <a:lumMod val="65000"/>
                  </a:schemeClr>
                </a:solidFill>
              </a:rPr>
              <a:t>)</a:t>
            </a:r>
            <a:r>
              <a:rPr lang="en-IN" dirty="0">
                <a:solidFill>
                  <a:schemeClr val="tx1"/>
                </a:solidFill>
              </a:rPr>
              <a:t> and True;</a:t>
            </a:r>
          </a:p>
        </p:txBody>
      </p:sp>
    </p:spTree>
    <p:extLst>
      <p:ext uri="{BB962C8B-B14F-4D97-AF65-F5344CB8AC3E}">
        <p14:creationId xmlns:p14="http://schemas.microsoft.com/office/powerpoint/2010/main" val="412211117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962609" y="2178840"/>
                    <a:ext cx="2072729"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 1000 and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DA89D814-7A54-4FC7-9B13-5E34192D5E9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30" name="TextBox 29">
                <a:extLst>
                  <a:ext uri="{FF2B5EF4-FFF2-40B4-BE49-F238E27FC236}">
                    <a16:creationId xmlns:a16="http://schemas.microsoft.com/office/drawing/2014/main" id="{9A6A498A-C309-4AB0-934E-06698CE35A25}"/>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0914314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8343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0539515" cy="1502780"/>
            <a:chOff x="695400" y="1745011"/>
            <a:chExt cx="10539515"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8952150" cy="1304978"/>
              <a:chOff x="267703" y="1600839"/>
              <a:chExt cx="8952150"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7568021" cy="1296144"/>
                <a:chOff x="31591" y="1556792"/>
                <a:chExt cx="7568021"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2736304" cy="1296144"/>
                  <a:chOff x="669977" y="1556792"/>
                  <a:chExt cx="2736304"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1251021" y="1620089"/>
                    <a:ext cx="1471184" cy="584775"/>
                  </a:xfrm>
                  <a:prstGeom prst="rect">
                    <a:avLst/>
                  </a:prstGeom>
                  <a:noFill/>
                </p:spPr>
                <p:txBody>
                  <a:bodyPr wrap="square">
                    <a:spAutoFit/>
                  </a:bodyPr>
                  <a:lstStyle/>
                  <a:p>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962609" y="2166646"/>
                    <a:ext cx="2072729"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a:t>
                    </a:r>
                    <a:endParaRPr lang="en-IN" sz="2000" dirty="0"/>
                  </a:p>
                </p:txBody>
              </p:sp>
            </p:grpSp>
            <p:sp>
              <p:nvSpPr>
                <p:cNvPr id="17" name="Arrow: Right 16">
                  <a:extLst>
                    <a:ext uri="{FF2B5EF4-FFF2-40B4-BE49-F238E27FC236}">
                      <a16:creationId xmlns:a16="http://schemas.microsoft.com/office/drawing/2014/main" id="{889E1C62-BF50-4399-9F0D-36483CA2AC26}"/>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BC7A82DC-B2A3-4B4E-9585-036E7F214FFB}"/>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2" name="TextBox 11">
                <a:extLst>
                  <a:ext uri="{FF2B5EF4-FFF2-40B4-BE49-F238E27FC236}">
                    <a16:creationId xmlns:a16="http://schemas.microsoft.com/office/drawing/2014/main" id="{47C52997-29B0-47D0-9A7D-82494D7C3502}"/>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3" name="Rectangle 12">
                <a:extLst>
                  <a:ext uri="{FF2B5EF4-FFF2-40B4-BE49-F238E27FC236}">
                    <a16:creationId xmlns:a16="http://schemas.microsoft.com/office/drawing/2014/main" id="{3CA22EFF-3AF3-4533-8A55-A9DE77CF9A77}"/>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7036455"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335360" y="1772816"/>
            <a:ext cx="11305256" cy="202619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4221088"/>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4005064"/>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877272"/>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spTree>
    <p:extLst>
      <p:ext uri="{BB962C8B-B14F-4D97-AF65-F5344CB8AC3E}">
        <p14:creationId xmlns:p14="http://schemas.microsoft.com/office/powerpoint/2010/main" val="227153552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True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100 or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tx1"/>
                </a:solidFill>
              </a:rPr>
              <a:t>False </a:t>
            </a:r>
            <a:r>
              <a:rPr lang="en-IN" dirty="0"/>
              <a:t>LIKE</a:t>
            </a:r>
            <a:r>
              <a:rPr lang="en-US" dirty="0">
                <a:solidFill>
                  <a:schemeClr val="tx1"/>
                </a:solidFill>
              </a:rPr>
              <a:t> 0 and 1;</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not to be given within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4" name="Rectangle 3"/>
          <p:cNvSpPr/>
          <p:nvPr/>
        </p:nvSpPr>
        <p:spPr>
          <a:xfrm>
            <a:off x="194997" y="589042"/>
            <a:ext cx="11453454" cy="958660"/>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65" y="2564904"/>
            <a:ext cx="11354717"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7" name="Rectangle 6"/>
          <p:cNvSpPr/>
          <p:nvPr/>
        </p:nvSpPr>
        <p:spPr>
          <a:xfrm>
            <a:off x="239813" y="1772816"/>
            <a:ext cx="9501403"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5539405" cy="1296144"/>
                  <a:chOff x="669977" y="1556792"/>
                  <a:chExt cx="5539405"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90F7BA1-B51A-4470-AA1C-8040D85E0F2D}"/>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6" name="TextBox 15">
                <a:extLst>
                  <a:ext uri="{FF2B5EF4-FFF2-40B4-BE49-F238E27FC236}">
                    <a16:creationId xmlns:a16="http://schemas.microsoft.com/office/drawing/2014/main" id="{25C09FE0-DE76-4AF9-A2BE-0B8FD941526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7" name="TextBox 16">
                <a:extLst>
                  <a:ext uri="{FF2B5EF4-FFF2-40B4-BE49-F238E27FC236}">
                    <a16:creationId xmlns:a16="http://schemas.microsoft.com/office/drawing/2014/main" id="{FE282DF8-EEAC-4BAF-B0E1-1C297B269B87}"/>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pic>
        <p:nvPicPr>
          <p:cNvPr id="2" name="Picture 1">
            <a:extLst>
              <a:ext uri="{FF2B5EF4-FFF2-40B4-BE49-F238E27FC236}">
                <a16:creationId xmlns:a16="http://schemas.microsoft.com/office/drawing/2014/main" id="{B7459B2F-DFF2-4089-8C12-545E5FF9B039}"/>
              </a:ext>
            </a:extLst>
          </p:cNvPr>
          <p:cNvPicPr>
            <a:picLocks noChangeAspect="1"/>
          </p:cNvPicPr>
          <p:nvPr/>
        </p:nvPicPr>
        <p:blipFill>
          <a:blip r:embed="rId2"/>
          <a:stretch>
            <a:fillRect/>
          </a:stretch>
        </p:blipFill>
        <p:spPr>
          <a:xfrm>
            <a:off x="221898" y="4725144"/>
            <a:ext cx="10445508" cy="2016224"/>
          </a:xfrm>
          <a:prstGeom prst="rect">
            <a:avLst/>
          </a:prstGeom>
        </p:spPr>
      </p:pic>
    </p:spTree>
    <p:extLst>
      <p:ext uri="{BB962C8B-B14F-4D97-AF65-F5344CB8AC3E}">
        <p14:creationId xmlns:p14="http://schemas.microsoft.com/office/powerpoint/2010/main" val="12413780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551873"/>
            <a:ext cx="6610703"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5075892"/>
            <a:ext cx="3566433"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p>
        </p:txBody>
      </p:sp>
    </p:spTree>
    <p:extLst>
      <p:ext uri="{BB962C8B-B14F-4D97-AF65-F5344CB8AC3E}">
        <p14:creationId xmlns:p14="http://schemas.microsoft.com/office/powerpoint/2010/main" val="98033925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expressions</a:t>
            </a:r>
            <a:endParaRPr lang="en-IN" sz="3200" i="1" dirty="0">
              <a:solidFill>
                <a:srgbClr val="FF9900"/>
              </a:solidFill>
              <a:latin typeface="Arial" pitchFamily="34" charset="0"/>
              <a:cs typeface="Arial" pitchFamily="34" charset="0"/>
            </a:endParaRPr>
          </a:p>
        </p:txBody>
      </p:sp>
      <p:sp>
        <p:nvSpPr>
          <p:cNvPr id="4" name="Rectangle 3"/>
          <p:cNvSpPr/>
          <p:nvPr/>
        </p:nvSpPr>
        <p:spPr>
          <a:xfrm>
            <a:off x="1676400" y="1349514"/>
            <a:ext cx="8839200" cy="400110"/>
          </a:xfrm>
          <a:prstGeom prst="rect">
            <a:avLst/>
          </a:prstGeom>
        </p:spPr>
        <p:txBody>
          <a:bodyPr wrap="square">
            <a:spAutoFit/>
          </a:bodyPr>
          <a:lstStyle/>
          <a:p>
            <a:r>
              <a:rPr lang="en-US" sz="2000" dirty="0">
                <a:solidFill>
                  <a:srgbClr val="0077AA"/>
                </a:solidFill>
                <a:latin typeface="Liberation Mono"/>
              </a:rPr>
              <a:t>SELECT expressions,... FROM </a:t>
            </a:r>
            <a:r>
              <a:rPr lang="en-US" sz="2000" b="1" i="1" dirty="0">
                <a:solidFill>
                  <a:srgbClr val="0077AA"/>
                </a:solidFill>
                <a:latin typeface="Liberation Mono"/>
              </a:rPr>
              <a:t>r</a:t>
            </a:r>
          </a:p>
        </p:txBody>
      </p:sp>
      <p:sp>
        <p:nvSpPr>
          <p:cNvPr id="7" name="Rectangle 6"/>
          <p:cNvSpPr/>
          <p:nvPr/>
        </p:nvSpPr>
        <p:spPr>
          <a:xfrm>
            <a:off x="1676401"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676400" y="1771471"/>
            <a:ext cx="8763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5354430"/>
              </p:ext>
            </p:extLst>
          </p:nvPr>
        </p:nvGraphicFramePr>
        <p:xfrm>
          <a:off x="263352" y="962010"/>
          <a:ext cx="11593288" cy="4666608"/>
        </p:xfrm>
        <a:graphic>
          <a:graphicData uri="http://schemas.openxmlformats.org/drawingml/2006/table">
            <a:tbl>
              <a:tblPr firstRow="1" bandRow="1">
                <a:tableStyleId>{5940675A-B579-460E-94D1-54222C63F5DA}</a:tableStyleId>
              </a:tblPr>
              <a:tblGrid>
                <a:gridCol w="5796644">
                  <a:extLst>
                    <a:ext uri="{9D8B030D-6E8A-4147-A177-3AD203B41FA5}">
                      <a16:colId xmlns:a16="http://schemas.microsoft.com/office/drawing/2014/main" val="20000"/>
                    </a:ext>
                  </a:extLst>
                </a:gridCol>
                <a:gridCol w="5796644">
                  <a:extLst>
                    <a:ext uri="{9D8B030D-6E8A-4147-A177-3AD203B41FA5}">
                      <a16:colId xmlns:a16="http://schemas.microsoft.com/office/drawing/2014/main"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val="10000"/>
                  </a:ext>
                </a:extLst>
              </a:tr>
              <a:tr h="458256">
                <a:tc>
                  <a:txBody>
                    <a:bodyPr/>
                    <a:lstStyle/>
                    <a:p>
                      <a:r>
                        <a:rPr lang="en-US" sz="2000" dirty="0">
                          <a:latin typeface="Arial" pitchFamily="34" charset="0"/>
                          <a:cs typeface="Arial" pitchFamily="34" charset="0"/>
                        </a:rPr>
                        <a:t>DBMS applications store data as file.</a:t>
                      </a:r>
                    </a:p>
                  </a:txBody>
                  <a:tcPr/>
                </a:tc>
                <a:tc>
                  <a:txBody>
                    <a:bodyPr/>
                    <a:lstStyle/>
                    <a:p>
                      <a:r>
                        <a:rPr kumimoji="0" lang="en-US" sz="2000" b="0" i="0" kern="1200" dirty="0">
                          <a:solidFill>
                            <a:schemeClr val="tx1"/>
                          </a:solidFill>
                          <a:latin typeface="Arial" pitchFamily="34" charset="0"/>
                          <a:ea typeface="+mn-ea"/>
                          <a:cs typeface="Arial" pitchFamily="34" charset="0"/>
                        </a:rPr>
                        <a:t>RDBMS applications store data in a tabular form.</a:t>
                      </a:r>
                      <a:endParaRPr lang="en-US" sz="2000" b="0" dirty="0">
                        <a:latin typeface="Arial" pitchFamily="34" charset="0"/>
                        <a:cs typeface="Arial" pitchFamily="34" charset="0"/>
                      </a:endParaRPr>
                    </a:p>
                  </a:txBody>
                  <a:tcPr/>
                </a:tc>
                <a:extLst>
                  <a:ext uri="{0D108BD9-81ED-4DB2-BD59-A6C34878D82A}">
                    <a16:rowId xmlns:a16="http://schemas.microsoft.com/office/drawing/2014/main" val="10001"/>
                  </a:ext>
                </a:extLst>
              </a:tr>
              <a:tr h="458256">
                <a:tc>
                  <a:txBody>
                    <a:bodyPr/>
                    <a:lstStyle/>
                    <a:p>
                      <a:r>
                        <a:rPr kumimoji="0" lang="en-US" sz="20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val="10002"/>
                  </a:ext>
                </a:extLst>
              </a:tr>
              <a:tr h="458256">
                <a:tc>
                  <a:txBody>
                    <a:bodyPr/>
                    <a:lstStyle/>
                    <a:p>
                      <a:r>
                        <a:rPr kumimoji="0" lang="en-US" sz="20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20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val="10003"/>
                  </a:ext>
                </a:extLst>
              </a:tr>
              <a:tr h="458256">
                <a:tc>
                  <a:txBody>
                    <a:bodyPr/>
                    <a:lstStyle/>
                    <a:p>
                      <a:r>
                        <a:rPr kumimoji="0" lang="en-US" sz="20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val="10004"/>
                  </a:ext>
                </a:extLst>
              </a:tr>
              <a:tr h="458256">
                <a:tc>
                  <a:txBody>
                    <a:bodyPr/>
                    <a:lstStyle/>
                    <a:p>
                      <a:r>
                        <a:rPr kumimoji="0" lang="en-US" sz="20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val="10005"/>
                  </a:ext>
                </a:extLst>
              </a:tr>
              <a:tr h="458256">
                <a:tc>
                  <a:txBody>
                    <a:bodyPr/>
                    <a:lstStyle/>
                    <a:p>
                      <a:r>
                        <a:rPr kumimoji="0" lang="en-US" sz="20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2000" kern="1200" dirty="0">
                          <a:solidFill>
                            <a:schemeClr val="tx1"/>
                          </a:solidFill>
                          <a:latin typeface="Arial" pitchFamily="34" charset="0"/>
                          <a:ea typeface="+mn-ea"/>
                          <a:cs typeface="Arial" pitchFamily="34" charset="0"/>
                        </a:rPr>
                        <a:t>Example of RDBMS are </a:t>
                      </a:r>
                      <a:r>
                        <a:rPr kumimoji="0" lang="en-US" sz="2000" kern="1200" dirty="0" err="1">
                          <a:solidFill>
                            <a:schemeClr val="tx1"/>
                          </a:solidFill>
                          <a:latin typeface="Arial" pitchFamily="34" charset="0"/>
                          <a:ea typeface="+mn-ea"/>
                          <a:cs typeface="Arial" pitchFamily="34" charset="0"/>
                        </a:rPr>
                        <a:t>mysql</a:t>
                      </a:r>
                      <a:r>
                        <a:rPr kumimoji="0" lang="en-US" sz="2000" kern="1200" dirty="0">
                          <a:solidFill>
                            <a:schemeClr val="tx1"/>
                          </a:solidFill>
                          <a:latin typeface="Arial" pitchFamily="34" charset="0"/>
                          <a:ea typeface="+mn-ea"/>
                          <a:cs typeface="Arial" pitchFamily="34" charset="0"/>
                        </a:rPr>
                        <a:t>, postgre, sql server, oracle etc.</a:t>
                      </a:r>
                    </a:p>
                  </a:txBody>
                  <a:tcPr/>
                </a:tc>
                <a:extLst>
                  <a:ext uri="{0D108BD9-81ED-4DB2-BD59-A6C34878D82A}">
                    <a16:rowId xmlns:a16="http://schemas.microsoft.com/office/drawing/2014/main" val="10006"/>
                  </a:ext>
                </a:extLst>
              </a:tr>
            </a:tbl>
          </a:graphicData>
        </a:graphic>
      </p:graphicFrame>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DBMS and RDBMS?</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48880"/>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3115645"/>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1710991" y="4008275"/>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89291"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263352" y="31163"/>
            <a:ext cx="4876800" cy="1056123"/>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201450755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406574" y="476672"/>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rPr>
              <a:t>:</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a:t>
            </a:r>
            <a:r>
              <a:rPr lang="en-IN" sz="2200" dirty="0">
                <a:solidFill>
                  <a:schemeClr val="accent4">
                    <a:lumMod val="50000"/>
                  </a:schemeClr>
                </a:solidFill>
                <a:latin typeface="Palatino Linotype" panose="02040502050505030304" pitchFamily="18" charset="0"/>
              </a:rPr>
              <a:t>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965589"/>
            <a:ext cx="11608540" cy="36317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SELECT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Times New Roman" panose="0202060305040502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0077AA"/>
                </a:solidFill>
                <a:latin typeface="Palatino Linotype" panose="02040502050505030304" pitchFamily="18" charset="0"/>
                <a:cs typeface="Times New Roman" panose="0202060305040502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job</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Times New Roman" panose="0202060305040502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sal</a:t>
            </a:r>
            <a:r>
              <a:rPr lang="en-IN" dirty="0">
                <a:solidFill>
                  <a:schemeClr val="bg1">
                    <a:lumMod val="65000"/>
                  </a:schemeClr>
                </a:solid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7368" y="764704"/>
            <a:ext cx="11377264" cy="606319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Palatino Linotype" panose="02040502050505030304" pitchFamily="18" charset="0"/>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3" y="375047"/>
            <a:ext cx="273630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3124520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655953"/>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distinct</a:t>
            </a:r>
            <a:r>
              <a:rPr lang="en-US" dirty="0">
                <a:solidFill>
                  <a:schemeClr val="accent6">
                    <a:lumMod val="50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1127449" y="1676403"/>
            <a:ext cx="7776864"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231580"/>
            <a:ext cx="1181727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MySQL also allows you to sort the groups in ascending or descending orders while the standard SQL does not.</a:t>
            </a:r>
          </a:p>
        </p:txBody>
      </p:sp>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128" y="53392"/>
            <a:ext cx="3449545" cy="1682078"/>
          </a:xfrm>
          <a:prstGeom prst="rect">
            <a:avLst/>
          </a:prstGeom>
        </p:spPr>
      </p:pic>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10" name="Rectangle 9"/>
          <p:cNvSpPr/>
          <p:nvPr/>
        </p:nvSpPr>
        <p:spPr>
          <a:xfrm>
            <a:off x="263352" y="4321025"/>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grpSp>
        <p:nvGrpSpPr>
          <p:cNvPr id="7" name="Group 6"/>
          <p:cNvGrpSpPr/>
          <p:nvPr/>
        </p:nvGrpSpPr>
        <p:grpSpPr>
          <a:xfrm>
            <a:off x="263352" y="5110060"/>
            <a:ext cx="8686800" cy="875768"/>
            <a:chOff x="228600" y="4976693"/>
            <a:chExt cx="8686800" cy="875768"/>
          </a:xfrm>
        </p:grpSpPr>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2" name="Rectangle 1"/>
            <p:cNvSpPr/>
            <p:nvPr/>
          </p:nvSpPr>
          <p:spPr>
            <a:xfrm>
              <a:off x="228600" y="5478704"/>
              <a:ext cx="8686800" cy="373757"/>
            </a:xfrm>
            <a:prstGeom prst="rect">
              <a:avLst/>
            </a:prstGeom>
          </p:spPr>
          <p:txBody>
            <a:bodyPr wrap="square">
              <a:spAutoFit/>
            </a:bodyPr>
            <a:lstStyle/>
            <a:p>
              <a:pPr>
                <a:lnSpc>
                  <a:spcPct val="107000"/>
                </a:lnSpc>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spTree>
    <p:extLst>
      <p:ext uri="{BB962C8B-B14F-4D97-AF65-F5344CB8AC3E}">
        <p14:creationId xmlns:p14="http://schemas.microsoft.com/office/powerpoint/2010/main" val="29971258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 .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 . .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432091"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8529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endParaRPr lang="en-IN" dirty="0"/>
          </a:p>
        </p:txBody>
      </p:sp>
      <p:pic>
        <p:nvPicPr>
          <p:cNvPr id="25" name="Picture 24">
            <a:extLst>
              <a:ext uri="{FF2B5EF4-FFF2-40B4-BE49-F238E27FC236}">
                <a16:creationId xmlns:a16="http://schemas.microsoft.com/office/drawing/2014/main" id="{3362FB10-A73D-436E-A593-67F93B5CA6BF}"/>
              </a:ext>
            </a:extLst>
          </p:cNvPr>
          <p:cNvPicPr>
            <a:picLocks noChangeAspect="1"/>
          </p:cNvPicPr>
          <p:nvPr/>
        </p:nvPicPr>
        <p:blipFill>
          <a:blip r:embed="rId2"/>
          <a:stretch>
            <a:fillRect/>
          </a:stretch>
        </p:blipFill>
        <p:spPr>
          <a:xfrm>
            <a:off x="412526" y="4976827"/>
            <a:ext cx="2586559" cy="1658204"/>
          </a:xfrm>
          <a:prstGeom prst="rect">
            <a:avLst/>
          </a:prstGeom>
        </p:spPr>
      </p:pic>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5034750" cy="1296144"/>
                  <a:chOff x="669977" y="1556792"/>
                  <a:chExt cx="5034750"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1083995" y="1634625"/>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1735222"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5192623" y="215989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90117C9-6CE2-4236-A6C8-F7E22B1F8341}"/>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2" name="TextBox 11">
                <a:extLst>
                  <a:ext uri="{FF2B5EF4-FFF2-40B4-BE49-F238E27FC236}">
                    <a16:creationId xmlns:a16="http://schemas.microsoft.com/office/drawing/2014/main" id="{0E8B4474-3DC3-481F-9576-8412AF884CC7}"/>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4" name="TextBox 13">
                <a:extLst>
                  <a:ext uri="{FF2B5EF4-FFF2-40B4-BE49-F238E27FC236}">
                    <a16:creationId xmlns:a16="http://schemas.microsoft.com/office/drawing/2014/main" id="{ADA3F2E6-FEB8-414D-A720-E2453C788FE4}"/>
                  </a:ext>
                </a:extLst>
              </p:cNvPr>
              <p:cNvSpPr txBox="1"/>
              <p:nvPr/>
            </p:nvSpPr>
            <p:spPr>
              <a:xfrm>
                <a:off x="6481404"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790555"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125683416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DD4A68"/>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R1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'Total'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solidFill>
                  <a:schemeClr val="bg1">
                    <a:lumMod val="65000"/>
                  </a:schemeClr>
                </a:solidFill>
                <a:latin typeface="Liberation Mono"/>
                <a:ea typeface="Times New Roman" panose="02020603050405020304" pitchFamily="18" charset="0"/>
              </a:rPr>
              <a:t>;</a:t>
            </a:r>
          </a:p>
        </p:txBody>
      </p:sp>
      <p:sp>
        <p:nvSpPr>
          <p:cNvPr id="10" name="Rectangle 9"/>
          <p:cNvSpPr/>
          <p:nvPr/>
        </p:nvSpPr>
        <p:spPr>
          <a:xfrm>
            <a:off x="551384" y="759729"/>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10455" y="327169"/>
            <a:ext cx="11233248"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cannot refer </a:t>
            </a:r>
            <a:r>
              <a:rPr lang="en-IN" dirty="0">
                <a:solidFill>
                  <a:schemeClr val="tx1">
                    <a:lumMod val="85000"/>
                    <a:lumOff val="15000"/>
                  </a:schemeClr>
                </a:solidFill>
                <a:latin typeface="Palatino Linotype" panose="02040502050505030304" pitchFamily="18" charset="0"/>
              </a:rPr>
              <a:t>to aggregate functions.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b="1" i="1" dirty="0">
                <a:solidFill>
                  <a:schemeClr val="tx1">
                    <a:lumMod val="85000"/>
                    <a:lumOff val="15000"/>
                  </a:schemeClr>
                </a:solid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a:t>
            </a:r>
            <a:r>
              <a:rPr lang="en-IN" b="1" dirty="0">
                <a:solidFill>
                  <a:schemeClr val="tx1">
                    <a:lumMod val="85000"/>
                    <a:lumOff val="15000"/>
                  </a:schemeClr>
                </a:solidFill>
                <a:latin typeface="Palatino Linotype" panose="02040502050505030304" pitchFamily="18" charset="0"/>
              </a:rPr>
              <a:t>can refer </a:t>
            </a:r>
            <a:r>
              <a:rPr lang="en-IN" dirty="0">
                <a:solidFill>
                  <a:schemeClr val="tx1">
                    <a:lumMod val="85000"/>
                    <a:lumOff val="15000"/>
                  </a:schemeClr>
                </a:solidFill>
                <a:latin typeface="Palatino Linotype" panose="02040502050505030304" pitchFamily="18" charset="0"/>
              </a:rPr>
              <a:t>to aggregate functions.</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941168"/>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Palatino Linotype" panose="02040502050505030304" pitchFamily="18" charset="0"/>
                <a:cs typeface="Arial" pitchFamily="34" charset="0"/>
              </a:rPr>
              <a:t>HAVING</a:t>
            </a:r>
            <a:r>
              <a:rPr lang="en-US" dirty="0">
                <a:latin typeface="Palatino Linotype" panose="02040502050505030304" pitchFamily="18" charset="0"/>
                <a:cs typeface="Arial" pitchFamily="34" charset="0"/>
              </a:rPr>
              <a:t> is merged with </a:t>
            </a:r>
            <a:r>
              <a:rPr lang="en-US" b="1" dirty="0">
                <a:latin typeface="Palatino Linotype" panose="02040502050505030304" pitchFamily="18" charset="0"/>
                <a:cs typeface="Arial" pitchFamily="34" charset="0"/>
              </a:rPr>
              <a:t>WHERE</a:t>
            </a:r>
            <a:r>
              <a:rPr lang="en-US" dirty="0">
                <a:latin typeface="Palatino Linotype" panose="02040502050505030304" pitchFamily="18" charset="0"/>
                <a:cs typeface="Arial" pitchFamily="34" charset="0"/>
              </a:rPr>
              <a:t> if you do not use </a:t>
            </a:r>
            <a:r>
              <a:rPr lang="en-US" b="1" dirty="0">
                <a:latin typeface="Palatino Linotype" panose="02040502050505030304" pitchFamily="18" charset="0"/>
                <a:cs typeface="Arial" pitchFamily="34" charset="0"/>
              </a:rPr>
              <a:t>GROUP BY </a:t>
            </a:r>
            <a:r>
              <a:rPr lang="en-US" dirty="0">
                <a:latin typeface="Palatino Linotype" panose="02040502050505030304" pitchFamily="18" charset="0"/>
                <a:cs typeface="Arial" pitchFamily="34" charset="0"/>
              </a:rPr>
              <a:t>or aggregate functions (COUNT(), MIN(), and so on).</a:t>
            </a:r>
            <a:endParaRPr lang="en-IN" dirty="0">
              <a:latin typeface="Palatino Linotype" panose="02040502050505030304" pitchFamily="18" charset="0"/>
              <a:cs typeface="Arial"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665296"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272451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263352" y="959237"/>
            <a:ext cx="11593288" cy="3477875"/>
          </a:xfrm>
          <a:prstGeom prst="rect">
            <a:avLst/>
          </a:prstGeom>
          <a:solidFill>
            <a:schemeClr val="bg1"/>
          </a:solidFill>
        </p:spPr>
        <p:txBody>
          <a:bodyPr wrap="square">
            <a:spAutoFit/>
          </a:bodyPr>
          <a:lstStyle/>
          <a:p>
            <a:r>
              <a:rPr lang="en-US" sz="2000" b="1" u="sng" dirty="0">
                <a:latin typeface="Arial" pitchFamily="34" charset="0"/>
                <a:cs typeface="Arial" pitchFamily="34" charset="0"/>
              </a:rPr>
              <a:t>Atomicity</a:t>
            </a:r>
            <a:r>
              <a:rPr lang="en-US" sz="2000" dirty="0">
                <a:latin typeface="Arial" pitchFamily="34" charset="0"/>
                <a:cs typeface="Arial" pitchFamily="34" charset="0"/>
              </a:rPr>
              <a:t>. In a transaction involving two or more separate</a:t>
            </a:r>
            <a:r>
              <a:rPr lang="en-US" sz="2000" dirty="0"/>
              <a:t> </a:t>
            </a:r>
            <a:r>
              <a:rPr lang="en-US" sz="2000" dirty="0">
                <a:latin typeface="Arial" pitchFamily="34" charset="0"/>
                <a:cs typeface="Arial" pitchFamily="34" charset="0"/>
              </a:rPr>
              <a:t>pieces of information, either all of the pieces are committed or none are.</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Consistency</a:t>
            </a:r>
            <a:r>
              <a:rPr lang="en-US" sz="20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Isolation</a:t>
            </a:r>
            <a:r>
              <a:rPr lang="en-US" sz="2000" dirty="0">
                <a:latin typeface="Arial" pitchFamily="34" charset="0"/>
                <a:cs typeface="Arial" pitchFamily="34" charset="0"/>
              </a:rPr>
              <a:t>. A transaction in process and not yet committed must remain isolated from any other transaction.</a:t>
            </a:r>
          </a:p>
          <a:p>
            <a:endParaRPr lang="en-US" sz="2000" dirty="0">
              <a:latin typeface="Arial" pitchFamily="34" charset="0"/>
              <a:cs typeface="Arial" pitchFamily="34" charset="0"/>
            </a:endParaRPr>
          </a:p>
          <a:p>
            <a:r>
              <a:rPr lang="en-US" sz="2000" b="1" u="sng" dirty="0">
                <a:latin typeface="Arial" pitchFamily="34" charset="0"/>
                <a:cs typeface="Arial" pitchFamily="34" charset="0"/>
              </a:rPr>
              <a:t>Durability</a:t>
            </a:r>
            <a:r>
              <a:rPr lang="en-US" sz="20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 . .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 . .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 . .</a:t>
            </a:r>
            <a:r>
              <a:rPr lang="en-US" sz="2000" dirty="0">
                <a:solidFill>
                  <a:srgbClr val="0077AA"/>
                </a:solidFill>
                <a:latin typeface="Liberation Mono"/>
              </a:rPr>
              <a:t> | expr | position} [ASC | DESC],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count(*),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HAVING count(*) &gt; 2;</a:t>
            </a:r>
            <a:endParaRPr lang="en-IN" dirty="0"/>
          </a:p>
        </p:txBody>
      </p:sp>
      <p:grpSp>
        <p:nvGrpSpPr>
          <p:cNvPr id="8" name="Group 7">
            <a:extLst>
              <a:ext uri="{FF2B5EF4-FFF2-40B4-BE49-F238E27FC236}">
                <a16:creationId xmlns:a16="http://schemas.microsoft.com/office/drawing/2014/main" id="{334B9988-1895-4A5C-8E02-0DC162CF923E}"/>
              </a:ext>
            </a:extLst>
          </p:cNvPr>
          <p:cNvGrpSpPr/>
          <p:nvPr/>
        </p:nvGrpSpPr>
        <p:grpSpPr>
          <a:xfrm>
            <a:off x="412526" y="2924944"/>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128030" cy="1296144"/>
                  <a:chOff x="669977" y="1556792"/>
                  <a:chExt cx="7128030"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1358562" y="2094630"/>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551773" y="2094630"/>
                    <a:ext cx="1558326" cy="400110"/>
                  </a:xfrm>
                  <a:prstGeom prst="rect">
                    <a:avLst/>
                  </a:prstGeom>
                  <a:noFill/>
                </p:spPr>
                <p:txBody>
                  <a:bodyPr wrap="square">
                    <a:spAutoFit/>
                  </a:bodyPr>
                  <a:lstStyle/>
                  <a:p>
                    <a:r>
                      <a:rPr lang="en-IN" sz="2000" dirty="0">
                        <a:latin typeface="Liberation Mono"/>
                        <a:cs typeface="Arial" panose="020B0604020202020204" pitchFamily="34" charset="0"/>
                      </a:rPr>
                      <a:t>Count(*)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227433" y="2094630"/>
                    <a:ext cx="1570574" cy="400110"/>
                  </a:xfrm>
                  <a:prstGeom prst="rect">
                    <a:avLst/>
                  </a:prstGeom>
                  <a:noFill/>
                </p:spPr>
                <p:txBody>
                  <a:bodyPr wrap="square">
                    <a:spAutoFit/>
                  </a:bodyPr>
                  <a:lstStyle/>
                  <a:p>
                    <a:r>
                      <a:rPr lang="en-IN" sz="2000" dirty="0">
                        <a:latin typeface="Liberation Mono"/>
                        <a:cs typeface="Arial" panose="020B0604020202020204" pitchFamily="34" charset="0"/>
                      </a:rPr>
                      <a:t>Count(*), job</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03EA57F-76A7-46B2-AFCA-A1184B855E37}"/>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5" name="TextBox 14">
                <a:extLst>
                  <a:ext uri="{FF2B5EF4-FFF2-40B4-BE49-F238E27FC236}">
                    <a16:creationId xmlns:a16="http://schemas.microsoft.com/office/drawing/2014/main" id="{D67B0E78-01F7-4388-B35B-9556F4760E36}"/>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7" name="TextBox 16">
                <a:extLst>
                  <a:ext uri="{FF2B5EF4-FFF2-40B4-BE49-F238E27FC236}">
                    <a16:creationId xmlns:a16="http://schemas.microsoft.com/office/drawing/2014/main" id="{C987C3FB-A619-44D4-8439-A4EDB1E99F0E}"/>
                  </a:ext>
                </a:extLst>
              </p:cNvPr>
              <p:cNvSpPr txBox="1"/>
              <p:nvPr/>
            </p:nvSpPr>
            <p:spPr>
              <a:xfrm>
                <a:off x="5128154" y="1672970"/>
                <a:ext cx="1682355" cy="584775"/>
              </a:xfrm>
              <a:prstGeom prst="rect">
                <a:avLst/>
              </a:prstGeom>
              <a:noFill/>
            </p:spPr>
            <p:txBody>
              <a:bodyPr wrap="square">
                <a:spAutoFit/>
              </a:bodyPr>
              <a:lstStyle/>
              <a:p>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888026" y="1672970"/>
                <a:ext cx="1543673" cy="584775"/>
              </a:xfrm>
              <a:prstGeom prst="rect">
                <a:avLst/>
              </a:prstGeom>
              <a:noFill/>
            </p:spPr>
            <p:txBody>
              <a:bodyPr wrap="square">
                <a:spAutoFit/>
              </a:bodyPr>
              <a:lstStyle/>
              <a:p>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719957" y="3957859"/>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335360" y="4588945"/>
            <a:ext cx="3778537" cy="1792383"/>
          </a:xfrm>
          <a:prstGeom prst="rect">
            <a:avLst/>
          </a:prstGeom>
        </p:spPr>
      </p:pic>
    </p:spTree>
    <p:extLst>
      <p:ext uri="{BB962C8B-B14F-4D97-AF65-F5344CB8AC3E}">
        <p14:creationId xmlns:p14="http://schemas.microsoft.com/office/powerpoint/2010/main" val="140734368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085184"/>
            <a:ext cx="8786874" cy="861774"/>
          </a:xfrm>
          <a:prstGeom prst="rect">
            <a:avLst/>
          </a:prstGeom>
        </p:spPr>
        <p:txBody>
          <a:bodyPr wrap="square">
            <a:spAutoFit/>
          </a:bodyPr>
          <a:lstStyle/>
          <a:p>
            <a:r>
              <a:rPr lang="en-US" sz="2200" dirty="0">
                <a:solidFill>
                  <a:srgbClr val="C74C49"/>
                </a:solidFill>
                <a:latin typeface="Arial" panose="020B0604020202020204" pitchFamily="34" charset="0"/>
                <a:cs typeface="Arial" pitchFamily="34" charset="0"/>
              </a:rPr>
              <a:t>Note</a:t>
            </a:r>
            <a:r>
              <a:rPr lang="en-US" sz="2400" dirty="0">
                <a:solidFill>
                  <a:srgbClr val="C74C49"/>
                </a:solidFill>
                <a:latin typeface="Arial" pitchFamily="34" charset="0"/>
                <a:cs typeface="Arial" pitchFamily="34" charset="0"/>
              </a:rPr>
              <a:t>:</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Where clause acts as a pre filter where as Having clause acts as a post 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63352" y="1428736"/>
            <a:ext cx="11521280" cy="2125582"/>
          </a:xfrm>
          <a:prstGeom prst="rect">
            <a:avLst/>
          </a:prstGeom>
        </p:spPr>
        <p:txBody>
          <a:bodyPr wrap="square">
            <a:spAutoFit/>
          </a:bodyPr>
          <a:lstStyle/>
          <a:p>
            <a:pPr marL="342900" indent="-342900">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900" indent="-342900">
              <a:lnSpc>
                <a:spcPct val="150000"/>
              </a:lnSpc>
              <a:buFont typeface="Arial" pitchFamily="34" charset="0"/>
              <a:buChar char="•"/>
            </a:pPr>
            <a:endParaRPr lang="en-US" dirty="0">
              <a:solidFill>
                <a:srgbClr val="0077AA"/>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sp>
        <p:nvSpPr>
          <p:cNvPr id="10" name="Rectangle 9"/>
          <p:cNvSpPr/>
          <p:nvPr/>
        </p:nvSpPr>
        <p:spPr>
          <a:xfrm>
            <a:off x="1676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6033742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280076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cxnSp>
        <p:nvCxnSpPr>
          <p:cNvPr id="7" name="Straight Connector 6">
            <a:extLst>
              <a:ext uri="{FF2B5EF4-FFF2-40B4-BE49-F238E27FC236}">
                <a16:creationId xmlns:a16="http://schemas.microsoft.com/office/drawing/2014/main" id="{64B7EF33-5AE4-491D-BBD9-27B21C94B0D8}"/>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a:t>
            </a:r>
            <a:r>
              <a:rPr lang="en-IN" dirty="0">
                <a:latin typeface="Liberation Mono"/>
              </a:rPr>
              <a:t>'</a:t>
            </a:r>
            <a:r>
              <a:rPr lang="en-IN" dirty="0">
                <a:solidFill>
                  <a:srgbClr val="669900"/>
                </a:solidFill>
                <a:latin typeface="Liberation Mono"/>
              </a:rPr>
              <a:t>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latin typeface="Liberation Mono"/>
              </a:rPr>
              <a:t>'</a:t>
            </a:r>
            <a:r>
              <a:rPr lang="en-IN" dirty="0">
                <a:latin typeface="Liberation Mono"/>
                <a:cs typeface="Arial" panose="020B0604020202020204" pitchFamily="34" charset="0"/>
              </a:rPr>
              <a:t>ENAME</a:t>
            </a:r>
            <a:r>
              <a:rPr lang="en-IN" dirty="0">
                <a:latin typeface="Liberation Mono"/>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335360" y="3717032"/>
            <a:ext cx="1152128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1</a:t>
            </a:r>
            <a:r>
              <a:rPr lang="en-US" dirty="0">
                <a:latin typeface="Liberation Mono"/>
              </a:rPr>
              <a:t> R1,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a:t>
            </a:r>
            <a:r>
              <a:rPr lang="en-US" dirty="0">
                <a:solidFill>
                  <a:srgbClr val="669900"/>
                </a:solidFill>
                <a:latin typeface="Liberation Mono"/>
              </a:rPr>
              <a:t>7</a:t>
            </a:r>
            <a:r>
              <a:rPr lang="en-US" dirty="0">
                <a:latin typeface="Liberation Mono"/>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1676400" y="1979474"/>
            <a:ext cx="8839200" cy="1938992"/>
          </a:xfrm>
          <a:prstGeom prst="rect">
            <a:avLst/>
          </a:prstGeom>
        </p:spPr>
        <p:txBody>
          <a:bodyPr wrap="square">
            <a:spAutoFit/>
          </a:bodyPr>
          <a:lstStyle/>
          <a:p>
            <a:r>
              <a:rPr lang="en-IN" sz="2000" dirty="0">
                <a:solidFill>
                  <a:srgbClr val="0077AA"/>
                </a:solidFill>
                <a:latin typeface="Liberation Mono"/>
              </a:rPr>
              <a:t>PREPARE stmt_name FROM preparable_stmt</a:t>
            </a:r>
          </a:p>
          <a:p>
            <a:endParaRPr lang="en-IN" sz="2000" dirty="0">
              <a:solidFill>
                <a:srgbClr val="0077AA"/>
              </a:solidFill>
              <a:latin typeface="Liberation Mono"/>
            </a:endParaRPr>
          </a:p>
          <a:p>
            <a:r>
              <a:rPr lang="en-IN" sz="2000" dirty="0">
                <a:solidFill>
                  <a:srgbClr val="0077AA"/>
                </a:solidFill>
                <a:latin typeface="Liberation Mono"/>
              </a:rPr>
              <a:t>EXECUTE stmt_name</a:t>
            </a:r>
          </a:p>
          <a:p>
            <a:r>
              <a:rPr lang="en-IN" sz="2000" dirty="0">
                <a:solidFill>
                  <a:srgbClr val="0077AA"/>
                </a:solidFill>
                <a:latin typeface="Liberation Mono"/>
              </a:rPr>
              <a:t>    [USING @var_name [, @var_name] ...]</a:t>
            </a:r>
          </a:p>
          <a:p>
            <a:endParaRPr lang="en-IN" sz="2000" dirty="0">
              <a:solidFill>
                <a:srgbClr val="0077AA"/>
              </a:solidFill>
              <a:latin typeface="Liberation Mono"/>
            </a:endParaRPr>
          </a:p>
          <a:p>
            <a:r>
              <a:rPr lang="en-US" sz="2000" dirty="0">
                <a:solidFill>
                  <a:srgbClr val="0077AA"/>
                </a:solidFill>
                <a:latin typeface="Liberation Mono"/>
              </a:rPr>
              <a:t>{DEALLOCATE | DROP} PREPARE stmt_name</a:t>
            </a:r>
          </a:p>
        </p:txBody>
      </p:sp>
    </p:spTree>
    <p:extLst>
      <p:ext uri="{BB962C8B-B14F-4D97-AF65-F5344CB8AC3E}">
        <p14:creationId xmlns:p14="http://schemas.microsoft.com/office/powerpoint/2010/main" val="195716439"/>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1676400" y="1320226"/>
            <a:ext cx="8839200"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PREPARE stat1 from 'SELECT * from EMP';</a:t>
            </a:r>
          </a:p>
          <a:p>
            <a:r>
              <a:rPr lang="en-IN" sz="1600" dirty="0">
                <a:latin typeface="Arial" panose="020B0604020202020204" pitchFamily="34" charset="0"/>
                <a:cs typeface="Arial" panose="020B0604020202020204" pitchFamily="34" charset="0"/>
              </a:rPr>
              <a:t>     EXECUTE stat1;</a:t>
            </a:r>
          </a:p>
        </p:txBody>
      </p:sp>
      <p:sp>
        <p:nvSpPr>
          <p:cNvPr id="9" name="Rectangle 8"/>
          <p:cNvSpPr/>
          <p:nvPr/>
        </p:nvSpPr>
        <p:spPr>
          <a:xfrm>
            <a:off x="1676400" y="1981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'SELECT * from EMP where deptno = 10';</a:t>
            </a:r>
          </a:p>
          <a:p>
            <a:r>
              <a:rPr lang="en-IN" sz="1600" dirty="0">
                <a:latin typeface="Arial" panose="020B0604020202020204" pitchFamily="34" charset="0"/>
                <a:cs typeface="Arial" panose="020B0604020202020204" pitchFamily="34" charset="0"/>
              </a:rPr>
              <a:t>     PREPARE stat1 from @x;</a:t>
            </a:r>
          </a:p>
          <a:p>
            <a:r>
              <a:rPr lang="en-IN" sz="1600" dirty="0">
                <a:latin typeface="Arial" panose="020B0604020202020204" pitchFamily="34" charset="0"/>
                <a:cs typeface="Arial" panose="020B0604020202020204" pitchFamily="34" charset="0"/>
              </a:rPr>
              <a:t>     EXECUTE stat1;</a:t>
            </a:r>
          </a:p>
        </p:txBody>
      </p:sp>
      <p:sp>
        <p:nvSpPr>
          <p:cNvPr id="10" name="Rectangle 9"/>
          <p:cNvSpPr/>
          <p:nvPr/>
        </p:nvSpPr>
        <p:spPr>
          <a:xfrm>
            <a:off x="1676400" y="2948226"/>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a:t>
            </a:r>
          </a:p>
          <a:p>
            <a:r>
              <a:rPr lang="en-IN" sz="1600" dirty="0">
                <a:latin typeface="Arial" panose="020B0604020202020204" pitchFamily="34" charset="0"/>
                <a:cs typeface="Arial" panose="020B0604020202020204" pitchFamily="34" charset="0"/>
              </a:rPr>
              <a:t>     PREPARE stat1 from 'SELECT * from EMP where deptno = ?';</a:t>
            </a:r>
          </a:p>
          <a:p>
            <a:r>
              <a:rPr lang="en-IN" sz="1600" dirty="0">
                <a:latin typeface="Arial" panose="020B0604020202020204" pitchFamily="34" charset="0"/>
                <a:cs typeface="Arial" panose="020B0604020202020204" pitchFamily="34" charset="0"/>
              </a:rPr>
              <a:t>     EXECUTE stat1 using @x;</a:t>
            </a:r>
          </a:p>
        </p:txBody>
      </p:sp>
      <p:sp>
        <p:nvSpPr>
          <p:cNvPr id="11" name="Rectangle 10"/>
          <p:cNvSpPr/>
          <p:nvPr/>
        </p:nvSpPr>
        <p:spPr>
          <a:xfrm>
            <a:off x="1520043" y="622000"/>
            <a:ext cx="9143999" cy="400110"/>
          </a:xfrm>
          <a:prstGeom prst="rect">
            <a:avLst/>
          </a:prstGeom>
          <a:solidFill>
            <a:schemeClr val="bg2">
              <a:lumMod val="10000"/>
            </a:schemeClr>
          </a:solidFill>
        </p:spPr>
        <p:txBody>
          <a:bodyPr wrap="square">
            <a:spAutoFit/>
          </a:bodyPr>
          <a:lstStyle/>
          <a:p>
            <a:r>
              <a:rPr lang="en-IN" b="1" dirty="0">
                <a:solidFill>
                  <a:srgbClr val="B7F7E2"/>
                </a:solidFill>
                <a:latin typeface="Arial" panose="020B0604020202020204" pitchFamily="34" charset="0"/>
                <a:cs typeface="Arial" panose="020B0604020202020204" pitchFamily="34" charset="0"/>
              </a:rPr>
              <a:t>Example</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of</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prepared</a:t>
            </a:r>
            <a:r>
              <a:rPr lang="en-IN" sz="2000" b="1" dirty="0">
                <a:solidFill>
                  <a:schemeClr val="bg1"/>
                </a:solidFill>
                <a:latin typeface="Arial" panose="020B0604020202020204" pitchFamily="34" charset="0"/>
                <a:cs typeface="Arial" panose="020B0604020202020204" pitchFamily="34" charset="0"/>
              </a:rPr>
              <a:t> </a:t>
            </a:r>
            <a:r>
              <a:rPr lang="en-IN" b="1" dirty="0">
                <a:solidFill>
                  <a:srgbClr val="B7F7E2"/>
                </a:solidFill>
                <a:latin typeface="Arial" panose="020B0604020202020204" pitchFamily="34" charset="0"/>
                <a:cs typeface="Arial" panose="020B0604020202020204" pitchFamily="34" charset="0"/>
              </a:rPr>
              <a:t>statement</a:t>
            </a:r>
          </a:p>
        </p:txBody>
      </p:sp>
      <p:sp>
        <p:nvSpPr>
          <p:cNvPr id="12" name="Rectangle 11"/>
          <p:cNvSpPr/>
          <p:nvPr/>
        </p:nvSpPr>
        <p:spPr>
          <a:xfrm>
            <a:off x="1676400" y="3886200"/>
            <a:ext cx="8839200" cy="86177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@x:=10, @y := 3000;</a:t>
            </a:r>
          </a:p>
          <a:p>
            <a:r>
              <a:rPr lang="en-IN" sz="1600" dirty="0">
                <a:latin typeface="Arial" panose="020B0604020202020204" pitchFamily="34" charset="0"/>
                <a:cs typeface="Arial" panose="020B0604020202020204" pitchFamily="34" charset="0"/>
              </a:rPr>
              <a:t>     PREPARE stat1 from 'SELECT * from EMP where deptno = ? and sal &gt;= ?';</a:t>
            </a:r>
          </a:p>
          <a:p>
            <a:r>
              <a:rPr lang="en-IN" sz="1600" dirty="0">
                <a:latin typeface="Arial" panose="020B0604020202020204" pitchFamily="34" charset="0"/>
                <a:cs typeface="Arial" panose="020B0604020202020204" pitchFamily="34" charset="0"/>
              </a:rPr>
              <a:t>     EXECUTE stat1 using @x, @y;</a:t>
            </a:r>
          </a:p>
        </p:txBody>
      </p:sp>
      <p:sp>
        <p:nvSpPr>
          <p:cNvPr id="2" name="Rectangle 1"/>
          <p:cNvSpPr/>
          <p:nvPr/>
        </p:nvSpPr>
        <p:spPr>
          <a:xfrm>
            <a:off x="1676401" y="4876800"/>
            <a:ext cx="3491597" cy="338554"/>
          </a:xfrm>
          <a:prstGeom prst="rect">
            <a:avLst/>
          </a:prstGeom>
        </p:spPr>
        <p:txBody>
          <a:bodyPr wrap="non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972" y="3429001"/>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676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676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381388573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676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676400" y="2081749"/>
            <a:ext cx="8839200" cy="230832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p>
        </p:txBody>
      </p:sp>
    </p:spTree>
    <p:extLst>
      <p:ext uri="{BB962C8B-B14F-4D97-AF65-F5344CB8AC3E}">
        <p14:creationId xmlns:p14="http://schemas.microsoft.com/office/powerpoint/2010/main" val="1701430608"/>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3290262035"/>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07776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WHERE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LIMIT occurs within a subquery and also is applied in the outer query, the outermost LIMIT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latin typeface="Arial" panose="020B0604020202020204" pitchFamily="34" charset="0"/>
                <a:cs typeface="Arial" panose="020B0604020202020204" pitchFamily="34" charset="0"/>
              </a:rPr>
              <a:t>&lt;&gt;, &lt;, &gt;, &lt;=, and &gt;=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latin typeface="Arial" panose="020B0604020202020204" pitchFamily="34" charset="0"/>
                <a:cs typeface="Arial" panose="020B0604020202020204" pitchFamily="34" charset="0"/>
              </a:rPr>
              <a:t>IN, ANY</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SELECT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A HAVING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Tree>
    <p:extLst>
      <p:ext uri="{BB962C8B-B14F-4D97-AF65-F5344CB8AC3E}">
        <p14:creationId xmlns:p14="http://schemas.microsoft.com/office/powerpoint/2010/main" val="283744813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sp>
        <p:nvSpPr>
          <p:cNvPr id="5" name="Rectangle 3"/>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Rectangle 11">
            <a:extLst>
              <a:ext uri="{FF2B5EF4-FFF2-40B4-BE49-F238E27FC236}">
                <a16:creationId xmlns:a16="http://schemas.microsoft.com/office/drawing/2014/main" id="{EF098BF8-D89F-42CF-A1AE-8F99CCCB3D3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03430422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1ECDAC06-F040-4BA4-9E21-503DF0085CD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62A1D8DE-A1E6-477A-9219-FB81AE87172C}"/>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val="1705078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1752600" y="2294948"/>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14B4058-975E-4DEC-8359-357351836FB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3">
            <a:extLst>
              <a:ext uri="{FF2B5EF4-FFF2-40B4-BE49-F238E27FC236}">
                <a16:creationId xmlns:a16="http://schemas.microsoft.com/office/drawing/2014/main" id="{AC8702CE-000F-4092-A40E-442CC9944D72}"/>
              </a:ext>
            </a:extLst>
          </p:cNvPr>
          <p:cNvSpPr>
            <a:spLocks noChangeArrowheads="1"/>
          </p:cNvSpPr>
          <p:nvPr/>
        </p:nvSpPr>
        <p:spPr bwMode="auto">
          <a:xfrm>
            <a:off x="335360" y="1453517"/>
            <a:ext cx="11233248"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anose="020B0604020202020204" pitchFamily="34" charset="0"/>
                <a:cs typeface="Arial" panose="020B0604020202020204" pitchFamily="34" charset="0"/>
              </a:rPr>
              <a:t>DELETE FROM table_name [ WHERE OPERATOR [ VALUE ] (SELECT column_name FROM table_name) [ WHERE) ]</a:t>
            </a:r>
          </a:p>
        </p:txBody>
      </p:sp>
    </p:spTree>
    <p:extLst>
      <p:ext uri="{BB962C8B-B14F-4D97-AF65-F5344CB8AC3E}">
        <p14:creationId xmlns:p14="http://schemas.microsoft.com/office/powerpoint/2010/main" val="308705698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bg1">
                    <a:lumMod val="50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spTree>
    <p:extLst>
      <p:ext uri="{BB962C8B-B14F-4D97-AF65-F5344CB8AC3E}">
        <p14:creationId xmlns:p14="http://schemas.microsoft.com/office/powerpoint/2010/main" val="19860468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48356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14991"/>
            <a:ext cx="11270046" cy="101566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39127"/>
            <a:ext cx="11449272" cy="122597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0089A4"/>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0089A4"/>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7650476"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in </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10, 20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(subquery)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rPr>
              <a:t>COUNT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38176869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3044567"/>
            <a:ext cx="12000656" cy="1846659"/>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E1</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tx1">
                    <a:lumMod val="85000"/>
                    <a:lumOff val="15000"/>
                  </a:schemeClr>
                </a:solidFill>
                <a:latin typeface="Liberation Mono"/>
                <a:ea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M</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88255"/>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(subquery)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 FROM (subquery) [AS] name ...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Tree>
    <p:extLst>
      <p:ext uri="{BB962C8B-B14F-4D97-AF65-F5344CB8AC3E}">
        <p14:creationId xmlns:p14="http://schemas.microsoft.com/office/powerpoint/2010/main" val="4049327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9100" y="147936"/>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400" y="762001"/>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63361463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3" name="Rectangle 2"/>
          <p:cNvSpPr/>
          <p:nvPr/>
        </p:nvSpPr>
        <p:spPr>
          <a:xfrm>
            <a:off x="335361" y="728008"/>
            <a:ext cx="1018024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350678"/>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5+5, 10+10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10, 20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10, 20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334587"/>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854677"/>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22"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476672"/>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or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'ADAMS' </a:t>
            </a:r>
            <a:r>
              <a:rPr lang="en-IN" dirty="0">
                <a:solidFill>
                  <a:schemeClr val="tx1">
                    <a:lumMod val="85000"/>
                    <a:lumOff val="15000"/>
                  </a:schemeClr>
                </a:solidFill>
                <a:latin typeface="Liberation Mono"/>
                <a:ea typeface="Times New Roman" panose="02020603050405020304" pitchFamily="18" charset="0"/>
                <a:cs typeface="Times New Roman" panose="02020603050405020304" pitchFamily="18" charset="0"/>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8786027" cy="646331"/>
          </a:xfrm>
          <a:prstGeom prst="rect">
            <a:avLst/>
          </a:prstGeom>
        </p:spPr>
        <p:txBody>
          <a:bodyPr wrap="square">
            <a:spAutoFit/>
          </a:bodyPr>
          <a:lstStyle/>
          <a:p>
            <a:r>
              <a:rPr lang="en-IN" dirty="0"/>
              <a:t>select * from d1 where c1 not in (select min(c1) from d1 group by </a:t>
            </a:r>
            <a:r>
              <a:rPr lang="en-IN" dirty="0" err="1"/>
              <a:t>deptno,dname,loc,walletid</a:t>
            </a:r>
            <a:r>
              <a:rPr lang="en-IN" dirty="0"/>
              <a:t>) order by deptno;</a:t>
            </a:r>
          </a:p>
        </p:txBody>
      </p:sp>
    </p:spTree>
    <p:extLst>
      <p:ext uri="{BB962C8B-B14F-4D97-AF65-F5344CB8AC3E}">
        <p14:creationId xmlns:p14="http://schemas.microsoft.com/office/powerpoint/2010/main" val="348907937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b="1" dirty="0">
                <a:solidFill>
                  <a:srgbClr val="E0D612"/>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335360" y="2027873"/>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sz="2200" dirty="0">
                <a:solidFill>
                  <a:schemeClr val="accent6">
                    <a:lumMod val="50000"/>
                  </a:schemeClr>
                </a:solidFill>
              </a:rPr>
              <a:t>SET A – { 25, 29, 45, 23, 60, 51, 35, …. }</a:t>
            </a:r>
          </a:p>
          <a:p>
            <a:r>
              <a:rPr lang="en-IN" sz="2200"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sz="2200" dirty="0">
                <a:solidFill>
                  <a:schemeClr val="accent6">
                    <a:lumMod val="50000"/>
                  </a:schemeClr>
                </a:solidFill>
              </a:rPr>
              <a:t>Now we arrange the data and make some sense and create information.</a:t>
            </a:r>
          </a:p>
          <a:p>
            <a:r>
              <a:rPr lang="en-US" sz="2200" dirty="0">
                <a:solidFill>
                  <a:schemeClr val="accent6">
                    <a:lumMod val="50000"/>
                  </a:schemeClr>
                </a:solidFill>
              </a:rPr>
              <a:t>SET A is </a:t>
            </a:r>
            <a:r>
              <a:rPr lang="en-US" sz="2200" b="1" dirty="0">
                <a:solidFill>
                  <a:schemeClr val="accent6">
                    <a:lumMod val="50000"/>
                  </a:schemeClr>
                </a:solidFill>
              </a:rPr>
              <a:t>Age</a:t>
            </a:r>
            <a:r>
              <a:rPr lang="en-US" sz="2200" dirty="0">
                <a:solidFill>
                  <a:schemeClr val="accent6">
                    <a:lumMod val="50000"/>
                  </a:schemeClr>
                </a:solidFill>
              </a:rPr>
              <a:t>, SET B is </a:t>
            </a:r>
            <a:r>
              <a:rPr lang="en-US" sz="2200" b="1" dirty="0">
                <a:solidFill>
                  <a:schemeClr val="accent6">
                    <a:lumMod val="50000"/>
                  </a:schemeClr>
                </a:solidFill>
              </a:rPr>
              <a:t>Name</a:t>
            </a:r>
          </a:p>
          <a:p>
            <a:r>
              <a:rPr lang="en-IN" sz="2200" dirty="0">
                <a:solidFill>
                  <a:schemeClr val="accent6">
                    <a:lumMod val="50000"/>
                  </a:schemeClr>
                </a:solidFill>
              </a:rPr>
              <a:t>Age – { 25, 29, 45, 23, 60, 51, 35, …. }</a:t>
            </a:r>
          </a:p>
          <a:p>
            <a:r>
              <a:rPr lang="en-IN" sz="2200" dirty="0">
                <a:solidFill>
                  <a:schemeClr val="accent6">
                    <a:lumMod val="50000"/>
                  </a:schemeClr>
                </a:solidFill>
              </a:rPr>
              <a:t>Name – { Ben, Jo, Kim, Tom, Toy, Sam, Don, …. }  </a:t>
            </a:r>
            <a:r>
              <a:rPr lang="en-US" sz="2200"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86311"/>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443074"/>
            <a:ext cx="11772843" cy="1107996"/>
          </a:xfrm>
          <a:prstGeom prst="rect">
            <a:avLst/>
          </a:prstGeom>
        </p:spPr>
        <p:txBody>
          <a:bodyPr wrap="square">
            <a:spAutoFit/>
          </a:bodyPr>
          <a:lstStyle/>
          <a:p>
            <a:r>
              <a:rPr lang="en-US" sz="2200" dirty="0">
                <a:solidFill>
                  <a:schemeClr val="accent6">
                    <a:lumMod val="50000"/>
                  </a:schemeClr>
                </a:solidFill>
              </a:rPr>
              <a:t>Age of employees: </a:t>
            </a:r>
          </a:p>
          <a:p>
            <a:r>
              <a:rPr lang="en-US" sz="2200" dirty="0">
                <a:solidFill>
                  <a:schemeClr val="accent6">
                    <a:lumMod val="50000"/>
                  </a:schemeClr>
                </a:solidFill>
              </a:rPr>
              <a:t>R = { Ben is 25 yrs. Old, Jo is 29 yrs. Old, </a:t>
            </a:r>
            <a:r>
              <a:rPr lang="en-IN" sz="2200" dirty="0">
                <a:solidFill>
                  <a:schemeClr val="accent6">
                    <a:lumMod val="50000"/>
                  </a:schemeClr>
                </a:solidFill>
              </a:rPr>
              <a:t>Kim</a:t>
            </a:r>
            <a:r>
              <a:rPr lang="en-US" sz="2200" dirty="0">
                <a:solidFill>
                  <a:schemeClr val="accent6">
                    <a:lumMod val="50000"/>
                  </a:schemeClr>
                </a:solidFill>
              </a:rPr>
              <a:t> is 45 yrs. Old, </a:t>
            </a:r>
            <a:r>
              <a:rPr lang="en-IN" sz="2200" dirty="0">
                <a:solidFill>
                  <a:schemeClr val="accent6">
                    <a:lumMod val="50000"/>
                  </a:schemeClr>
                </a:solidFill>
              </a:rPr>
              <a:t>Tom</a:t>
            </a:r>
            <a:r>
              <a:rPr lang="en-US" sz="2200" dirty="0">
                <a:solidFill>
                  <a:schemeClr val="accent6">
                    <a:lumMod val="50000"/>
                  </a:schemeClr>
                </a:solidFill>
              </a:rPr>
              <a:t> is 23 yrs. Old, </a:t>
            </a:r>
            <a:r>
              <a:rPr lang="en-IN" sz="2200" dirty="0">
                <a:solidFill>
                  <a:schemeClr val="accent6">
                    <a:lumMod val="50000"/>
                  </a:schemeClr>
                </a:solidFill>
              </a:rPr>
              <a:t>Toy</a:t>
            </a:r>
            <a:r>
              <a:rPr lang="en-US" sz="2200" dirty="0">
                <a:solidFill>
                  <a:schemeClr val="accent6">
                    <a:lumMod val="50000"/>
                  </a:schemeClr>
                </a:solidFill>
              </a:rPr>
              <a:t> is 60 yrs. Old</a:t>
            </a:r>
            <a:r>
              <a:rPr lang="en-IN" sz="2200"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rPr>
              <a:t>Toy is going to retire next year.</a:t>
            </a:r>
          </a:p>
          <a:p>
            <a:pPr marL="342900" indent="-342900">
              <a:buFont typeface="Arial" panose="020B0604020202020204" pitchFamily="34" charset="0"/>
              <a:buChar char="•"/>
            </a:pPr>
            <a:r>
              <a:rPr lang="en-US" sz="2200"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60" y="2320007"/>
            <a:ext cx="11593288"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672" y="5324818"/>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60" y="948407"/>
            <a:ext cx="11593288" cy="892552"/>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4000" y="1"/>
            <a:ext cx="91440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
        <p:nvSpPr>
          <p:cNvPr id="4" name="Rectangle 3"/>
          <p:cNvSpPr/>
          <p:nvPr/>
        </p:nvSpPr>
        <p:spPr>
          <a:xfrm>
            <a:off x="335361" y="3615407"/>
            <a:ext cx="11593288" cy="46166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877985"/>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b="1" dirty="0">
                <a:solidFill>
                  <a:srgbClr val="E0D612"/>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634750841"/>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676400" y="792597"/>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B7CB98-B56A-42F4-A434-E88FADCE6724}"/>
              </a:ext>
            </a:extLst>
          </p:cNvPr>
          <p:cNvGrpSpPr/>
          <p:nvPr/>
        </p:nvGrpSpPr>
        <p:grpSpPr>
          <a:xfrm>
            <a:off x="695400" y="1124744"/>
            <a:ext cx="10539515" cy="1502780"/>
            <a:chOff x="695400" y="1745011"/>
            <a:chExt cx="10539515" cy="1502780"/>
          </a:xfrm>
        </p:grpSpPr>
        <p:grpSp>
          <p:nvGrpSpPr>
            <p:cNvPr id="3" name="Group 2">
              <a:extLst>
                <a:ext uri="{FF2B5EF4-FFF2-40B4-BE49-F238E27FC236}">
                  <a16:creationId xmlns:a16="http://schemas.microsoft.com/office/drawing/2014/main" id="{E3DFAD40-CB12-4F8B-8FA5-0E1D46666C1E}"/>
                </a:ext>
              </a:extLst>
            </p:cNvPr>
            <p:cNvGrpSpPr/>
            <p:nvPr/>
          </p:nvGrpSpPr>
          <p:grpSpPr>
            <a:xfrm>
              <a:off x="695400" y="1835990"/>
              <a:ext cx="8952150" cy="1304978"/>
              <a:chOff x="267703" y="1600839"/>
              <a:chExt cx="8952150" cy="1304978"/>
            </a:xfrm>
          </p:grpSpPr>
          <p:sp>
            <p:nvSpPr>
              <p:cNvPr id="6" name="Rectangle 5">
                <a:extLst>
                  <a:ext uri="{FF2B5EF4-FFF2-40B4-BE49-F238E27FC236}">
                    <a16:creationId xmlns:a16="http://schemas.microsoft.com/office/drawing/2014/main" id="{0922F4E5-44B4-4501-8BEA-742268FD1895}"/>
                  </a:ext>
                </a:extLst>
              </p:cNvPr>
              <p:cNvSpPr/>
              <p:nvPr/>
            </p:nvSpPr>
            <p:spPr>
              <a:xfrm>
                <a:off x="5797328" y="1609673"/>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0F525DE8-1F47-4DD9-8FCC-E94826F0B184}"/>
                  </a:ext>
                </a:extLst>
              </p:cNvPr>
              <p:cNvGrpSpPr/>
              <p:nvPr/>
            </p:nvGrpSpPr>
            <p:grpSpPr>
              <a:xfrm>
                <a:off x="1651832" y="1600839"/>
                <a:ext cx="7568021" cy="1296144"/>
                <a:chOff x="31591" y="1556792"/>
                <a:chExt cx="7568021" cy="1296144"/>
              </a:xfrm>
            </p:grpSpPr>
            <p:grpSp>
              <p:nvGrpSpPr>
                <p:cNvPr id="13" name="Group 12">
                  <a:extLst>
                    <a:ext uri="{FF2B5EF4-FFF2-40B4-BE49-F238E27FC236}">
                      <a16:creationId xmlns:a16="http://schemas.microsoft.com/office/drawing/2014/main" id="{63ED7E41-BCBA-4106-A2F1-E8E45AA03A50}"/>
                    </a:ext>
                  </a:extLst>
                </p:cNvPr>
                <p:cNvGrpSpPr/>
                <p:nvPr/>
              </p:nvGrpSpPr>
              <p:grpSpPr>
                <a:xfrm>
                  <a:off x="669977" y="1556792"/>
                  <a:ext cx="5539405" cy="1296144"/>
                  <a:chOff x="669977" y="1556792"/>
                  <a:chExt cx="5539405" cy="1296144"/>
                </a:xfrm>
              </p:grpSpPr>
              <p:sp>
                <p:nvSpPr>
                  <p:cNvPr id="17" name="Rectangle 16">
                    <a:extLst>
                      <a:ext uri="{FF2B5EF4-FFF2-40B4-BE49-F238E27FC236}">
                        <a16:creationId xmlns:a16="http://schemas.microsoft.com/office/drawing/2014/main" id="{8FC45ECE-BF53-4F3F-A968-FF028B70CD04}"/>
                      </a:ext>
                    </a:extLst>
                  </p:cNvPr>
                  <p:cNvSpPr/>
                  <p:nvPr/>
                </p:nvSpPr>
                <p:spPr>
                  <a:xfrm>
                    <a:off x="669977" y="1556792"/>
                    <a:ext cx="2736304" cy="1296144"/>
                  </a:xfrm>
                  <a:prstGeom prst="rect">
                    <a:avLst/>
                  </a:prstGeom>
                  <a:pattFill prst="pct5">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D0427AE-90A3-4222-96D1-7B44B9C01FDB}"/>
                      </a:ext>
                    </a:extLst>
                  </p:cNvPr>
                  <p:cNvSpPr txBox="1"/>
                  <p:nvPr/>
                </p:nvSpPr>
                <p:spPr>
                  <a:xfrm>
                    <a:off x="4985246" y="1620089"/>
                    <a:ext cx="1152128" cy="584775"/>
                  </a:xfrm>
                  <a:prstGeom prst="rect">
                    <a:avLst/>
                  </a:prstGeom>
                  <a:noFill/>
                </p:spPr>
                <p:txBody>
                  <a:bodyPr wrap="square">
                    <a:spAutoFit/>
                  </a:bodyPr>
                  <a:lstStyle/>
                  <a:p>
                    <a:r>
                      <a:rPr lang="en-IN" sz="3200" dirty="0">
                        <a:latin typeface="Liberation Mono"/>
                      </a:rPr>
                      <a:t>LIMIT</a:t>
                    </a:r>
                    <a:endParaRPr lang="en-IN" sz="3200" dirty="0"/>
                  </a:p>
                </p:txBody>
              </p:sp>
              <p:sp>
                <p:nvSpPr>
                  <p:cNvPr id="19" name="TextBox 18">
                    <a:extLst>
                      <a:ext uri="{FF2B5EF4-FFF2-40B4-BE49-F238E27FC236}">
                        <a16:creationId xmlns:a16="http://schemas.microsoft.com/office/drawing/2014/main" id="{4AB38BB7-40B6-4FE9-A6BE-0847132E58E4}"/>
                      </a:ext>
                    </a:extLst>
                  </p:cNvPr>
                  <p:cNvSpPr txBox="1"/>
                  <p:nvPr/>
                </p:nvSpPr>
                <p:spPr>
                  <a:xfrm>
                    <a:off x="4913238" y="2097142"/>
                    <a:ext cx="1296144" cy="400110"/>
                  </a:xfrm>
                  <a:prstGeom prst="rect">
                    <a:avLst/>
                  </a:prstGeom>
                  <a:noFill/>
                </p:spPr>
                <p:txBody>
                  <a:bodyPr wrap="square">
                    <a:spAutoFit/>
                  </a:bodyPr>
                  <a:lstStyle/>
                  <a:p>
                    <a:r>
                      <a:rPr lang="en-US" sz="2000" dirty="0">
                        <a:latin typeface="Liberation Mono"/>
                        <a:cs typeface="Arial" panose="020B0604020202020204" pitchFamily="34" charset="0"/>
                      </a:rPr>
                      <a:t>5 offset 1</a:t>
                    </a:r>
                    <a:endParaRPr lang="en-IN" sz="2000" dirty="0"/>
                  </a:p>
                </p:txBody>
              </p:sp>
            </p:grpSp>
            <p:sp>
              <p:nvSpPr>
                <p:cNvPr id="14" name="Arrow: Right 13">
                  <a:extLst>
                    <a:ext uri="{FF2B5EF4-FFF2-40B4-BE49-F238E27FC236}">
                      <a16:creationId xmlns:a16="http://schemas.microsoft.com/office/drawing/2014/main" id="{8454046F-C30C-49D3-AAB8-9F048C92463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F8365903-7990-4F33-A6AA-49074B957D73}"/>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3B3FC7B8-C120-4092-B177-B17DFBDBC6F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Flowchart: Magnetic Disk 7">
                <a:extLst>
                  <a:ext uri="{FF2B5EF4-FFF2-40B4-BE49-F238E27FC236}">
                    <a16:creationId xmlns:a16="http://schemas.microsoft.com/office/drawing/2014/main" id="{1261B7C3-14CE-437C-9673-B96DBAAE9777}"/>
                  </a:ext>
                </a:extLst>
              </p:cNvPr>
              <p:cNvSpPr/>
              <p:nvPr/>
            </p:nvSpPr>
            <p:spPr>
              <a:xfrm>
                <a:off x="267703" y="1609674"/>
                <a:ext cx="1296144" cy="1296143"/>
              </a:xfrm>
              <a:prstGeom prst="flowChartMagneticDisk">
                <a:avLst/>
              </a:prstGeom>
              <a:solidFill>
                <a:schemeClr val="accent3">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6827E1C-B572-467E-B81B-8BE00EA56CD7}"/>
                  </a:ext>
                </a:extLst>
              </p:cNvPr>
              <p:cNvSpPr txBox="1"/>
              <p:nvPr/>
            </p:nvSpPr>
            <p:spPr>
              <a:xfrm>
                <a:off x="407368" y="1956524"/>
                <a:ext cx="1169564" cy="584775"/>
              </a:xfrm>
              <a:prstGeom prst="rect">
                <a:avLst/>
              </a:prstGeom>
              <a:noFill/>
            </p:spPr>
            <p:txBody>
              <a:bodyPr wrap="square">
                <a:spAutoFit/>
              </a:bodyPr>
              <a:lstStyle/>
              <a:p>
                <a:r>
                  <a:rPr lang="en-IN" sz="3200" dirty="0">
                    <a:latin typeface="Liberation Mono"/>
                  </a:rPr>
                  <a:t>READ</a:t>
                </a:r>
              </a:p>
            </p:txBody>
          </p:sp>
          <p:sp>
            <p:nvSpPr>
              <p:cNvPr id="10" name="TextBox 9">
                <a:extLst>
                  <a:ext uri="{FF2B5EF4-FFF2-40B4-BE49-F238E27FC236}">
                    <a16:creationId xmlns:a16="http://schemas.microsoft.com/office/drawing/2014/main" id="{D89B2FFD-BA0D-4A02-92DD-B47FF1449AA9}"/>
                  </a:ext>
                </a:extLst>
              </p:cNvPr>
              <p:cNvSpPr txBox="1"/>
              <p:nvPr/>
            </p:nvSpPr>
            <p:spPr>
              <a:xfrm>
                <a:off x="550818" y="2424360"/>
                <a:ext cx="756084" cy="400110"/>
              </a:xfrm>
              <a:prstGeom prst="rect">
                <a:avLst/>
              </a:prstGeom>
              <a:noFill/>
            </p:spPr>
            <p:txBody>
              <a:bodyPr wrap="square">
                <a:spAutoFit/>
              </a:bodyPr>
              <a:lstStyle/>
              <a:p>
                <a:r>
                  <a:rPr lang="en-IN" sz="2000" dirty="0">
                    <a:latin typeface="Liberation Mono"/>
                  </a:rPr>
                  <a:t>emp</a:t>
                </a:r>
                <a:endParaRPr lang="en-IN" sz="2000" dirty="0"/>
              </a:p>
            </p:txBody>
          </p:sp>
          <p:sp>
            <p:nvSpPr>
              <p:cNvPr id="11" name="TextBox 10">
                <a:extLst>
                  <a:ext uri="{FF2B5EF4-FFF2-40B4-BE49-F238E27FC236}">
                    <a16:creationId xmlns:a16="http://schemas.microsoft.com/office/drawing/2014/main" id="{EF6A5216-42B9-408B-BEA7-7D3791084D82}"/>
                  </a:ext>
                </a:extLst>
              </p:cNvPr>
              <p:cNvSpPr txBox="1"/>
              <p:nvPr/>
            </p:nvSpPr>
            <p:spPr>
              <a:xfrm>
                <a:off x="2931999" y="1672970"/>
                <a:ext cx="1368152" cy="584775"/>
              </a:xfrm>
              <a:prstGeom prst="rect">
                <a:avLst/>
              </a:prstGeom>
              <a:noFill/>
            </p:spPr>
            <p:txBody>
              <a:bodyPr wrap="square">
                <a:spAutoFit/>
              </a:bodyPr>
              <a:lstStyle/>
              <a:p>
                <a:r>
                  <a:rPr lang="en-IN" sz="3200" dirty="0">
                    <a:latin typeface="Liberation Mono"/>
                  </a:rPr>
                  <a:t>SELECT</a:t>
                </a:r>
                <a:endParaRPr lang="en-IN" sz="3200" dirty="0"/>
              </a:p>
            </p:txBody>
          </p:sp>
          <p:sp>
            <p:nvSpPr>
              <p:cNvPr id="12" name="TextBox 11">
                <a:extLst>
                  <a:ext uri="{FF2B5EF4-FFF2-40B4-BE49-F238E27FC236}">
                    <a16:creationId xmlns:a16="http://schemas.microsoft.com/office/drawing/2014/main" id="{48D499B4-1913-4D7E-85CB-7F3938189D5A}"/>
                  </a:ext>
                </a:extLst>
              </p:cNvPr>
              <p:cNvSpPr txBox="1"/>
              <p:nvPr/>
            </p:nvSpPr>
            <p:spPr>
              <a:xfrm>
                <a:off x="3487050" y="2229960"/>
                <a:ext cx="339126" cy="400110"/>
              </a:xfrm>
              <a:prstGeom prst="rect">
                <a:avLst/>
              </a:prstGeom>
              <a:noFill/>
            </p:spPr>
            <p:txBody>
              <a:bodyPr wrap="square">
                <a:spAutoFit/>
              </a:bodyPr>
              <a:lstStyle/>
              <a:p>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C21DAAC6-9D84-4039-B985-B4AC09032E39}"/>
                </a:ext>
              </a:extLst>
            </p:cNvPr>
            <p:cNvSpPr/>
            <p:nvPr/>
          </p:nvSpPr>
          <p:spPr>
            <a:xfrm>
              <a:off x="9732135" y="1745011"/>
              <a:ext cx="1502780" cy="1502780"/>
            </a:xfrm>
            <a:prstGeom prst="ellipse">
              <a:avLst/>
            </a:prstGeom>
            <a:noFill/>
            <a:ln w="38100">
              <a:solidFill>
                <a:srgbClr val="006C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484527A6-64EA-4BE8-AF50-95E6B064C1D6}"/>
                </a:ext>
              </a:extLst>
            </p:cNvPr>
            <p:cNvSpPr txBox="1"/>
            <p:nvPr/>
          </p:nvSpPr>
          <p:spPr>
            <a:xfrm>
              <a:off x="10056747" y="2296346"/>
              <a:ext cx="929199" cy="400110"/>
            </a:xfrm>
            <a:prstGeom prst="rect">
              <a:avLst/>
            </a:prstGeom>
            <a:noFill/>
          </p:spPr>
          <p:txBody>
            <a:bodyPr wrap="square">
              <a:spAutoFit/>
            </a:bodyPr>
            <a:lstStyle/>
            <a:p>
              <a:r>
                <a:rPr lang="en-IN" sz="2000" dirty="0">
                  <a:latin typeface="Liberation Mono"/>
                  <a:cs typeface="Arial" panose="020B0604020202020204" pitchFamily="34" charset="0"/>
                </a:rPr>
                <a:t>output</a:t>
              </a:r>
              <a:endParaRPr lang="en-IN" sz="2000" dirty="0"/>
            </a:p>
          </p:txBody>
        </p:sp>
      </p:grpSp>
    </p:spTree>
    <p:extLst>
      <p:ext uri="{BB962C8B-B14F-4D97-AF65-F5344CB8AC3E}">
        <p14:creationId xmlns:p14="http://schemas.microsoft.com/office/powerpoint/2010/main" val="276978338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2132856"/>
            <a:ext cx="5509323" cy="2520280"/>
          </a:xfrm>
          <a:prstGeom prst="rect">
            <a:avLst/>
          </a:prstGeom>
        </p:spPr>
      </p:pic>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39027"/>
            <a:ext cx="5040560" cy="2535622"/>
          </a:xfrm>
          <a:prstGeom prst="rect">
            <a:avLst/>
          </a:prstGeom>
        </p:spPr>
      </p:pic>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12841" y="3100608"/>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spTree>
    <p:extLst>
      <p:ext uri="{BB962C8B-B14F-4D97-AF65-F5344CB8AC3E}">
        <p14:creationId xmlns:p14="http://schemas.microsoft.com/office/powerpoint/2010/main" val="3099948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endParaRPr lang="en-US" sz="2000" dirty="0">
              <a:solidFill>
                <a:srgbClr val="0077AA"/>
              </a:solidFill>
              <a:latin typeface="Liberation Mono"/>
            </a:endParaRPr>
          </a:p>
        </p:txBody>
      </p:sp>
      <p:sp>
        <p:nvSpPr>
          <p:cNvPr id="8" name="Rectangle 7"/>
          <p:cNvSpPr/>
          <p:nvPr/>
        </p:nvSpPr>
        <p:spPr>
          <a:xfrm>
            <a:off x="268826" y="1112721"/>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m.name, s.name, m.rate, s.rate, m.rate + s.rate as "</a:t>
            </a:r>
            <a:r>
              <a:rPr lang="en-US" dirty="0">
                <a:solidFill>
                  <a:srgbClr val="92D050"/>
                </a:solidFill>
                <a:latin typeface="Liberation Mono"/>
              </a:rPr>
              <a:t>Total</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menucard m, softdrink s;</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Tree>
    <p:extLst>
      <p:ext uri="{BB962C8B-B14F-4D97-AF65-F5344CB8AC3E}">
        <p14:creationId xmlns:p14="http://schemas.microsoft.com/office/powerpoint/2010/main" val="19475683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COUNT(*) "Total Employees", rate * COUNT(*) "</a:t>
            </a:r>
            <a:r>
              <a:rPr lang="en-US" dirty="0">
                <a:solidFill>
                  <a:srgbClr val="92D050"/>
                </a:solidFill>
                <a:latin typeface="Liberation Mono"/>
              </a:rPr>
              <a:t>Total Cost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rgbClr val="E0D612"/>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sp>
        <p:nvSpPr>
          <p:cNvPr id="3" name="Rectangle 2"/>
          <p:cNvSpPr/>
          <p:nvPr/>
        </p:nvSpPr>
        <p:spPr>
          <a:xfrm>
            <a:off x="407368" y="3283866"/>
            <a:ext cx="11305256" cy="1938992"/>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the rows that have equivalent values for the specified columns.  An </a:t>
            </a:r>
            <a:r>
              <a:rPr lang="en-US" sz="2000" b="1" dirty="0">
                <a:latin typeface="Palatino Linotype" panose="02040502050505030304" pitchFamily="18" charset="0"/>
                <a:cs typeface="Segoe UI Light" panose="020B0502040204020203" pitchFamily="34" charset="0"/>
              </a:rPr>
              <a:t>Inner Join </a:t>
            </a:r>
            <a:r>
              <a:rPr lang="en-US" sz="2000" dirty="0">
                <a:latin typeface="Palatino Linotype" panose="02040502050505030304" pitchFamily="18" charset="0"/>
                <a:cs typeface="Segoe UI Light" panose="020B0502040204020203" pitchFamily="34" charset="0"/>
              </a:rPr>
              <a:t>is a join of two or more tables that returns only those rows (compared using a comparison operator) that satisfy the join condition.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Inner/ equi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E0D612"/>
                </a:solidFill>
                <a:latin typeface="Liberation Mono"/>
                <a:cs typeface="Arial" panose="020B0604020202020204" pitchFamily="34" charset="0"/>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44831"/>
            </a:xfrm>
            <a:prstGeom prst="rect">
              <a:avLst/>
            </a:prstGeom>
            <a:noFill/>
          </p:spPr>
          <p:txBody>
            <a:bodyPr wrap="square">
              <a:spAutoFit/>
            </a:bodyPr>
            <a:lstStyle/>
            <a:p>
              <a:r>
                <a:rPr lang="en-US" sz="2000" b="1" dirty="0">
                  <a:latin typeface="Liberation Mono"/>
                  <a:cs typeface="Arial" panose="020B0604020202020204" pitchFamily="34" charset="0"/>
                </a:rPr>
                <a:t>tableA </a:t>
              </a:r>
              <a:r>
                <a:rPr lang="en-US" sz="2000" b="1" dirty="0">
                  <a:solidFill>
                    <a:srgbClr val="0077AA"/>
                  </a:solidFill>
                  <a:latin typeface="Liberation Mono"/>
                  <a:ea typeface="Times New Roman" panose="02020603050405020304" pitchFamily="18" charset="0"/>
                </a:rPr>
                <a:t>Table </a:t>
              </a:r>
              <a:endParaRPr lang="en-IN" sz="2000" b="1"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44832"/>
            </a:xfrm>
            <a:prstGeom prst="rect">
              <a:avLst/>
            </a:prstGeom>
            <a:noFill/>
          </p:spPr>
          <p:txBody>
            <a:bodyPr wrap="square">
              <a:spAutoFit/>
            </a:bodyPr>
            <a:lstStyle/>
            <a:p>
              <a:r>
                <a:rPr lang="en-US" sz="2000" b="1" dirty="0">
                  <a:latin typeface="Liberation Mono"/>
                  <a:cs typeface="Arial" panose="020B0604020202020204" pitchFamily="34" charset="0"/>
                </a:rPr>
                <a:t>tableB </a:t>
              </a:r>
              <a:r>
                <a:rPr lang="en-US" sz="2000" b="1" dirty="0">
                  <a:solidFill>
                    <a:srgbClr val="0077AA"/>
                  </a:solidFill>
                  <a:latin typeface="Liberation Mono"/>
                  <a:ea typeface="Times New Roman" panose="02020603050405020304" pitchFamily="18" charset="0"/>
                </a:rPr>
                <a:t>Table </a:t>
              </a:r>
              <a:endParaRPr lang="en-IN" sz="2000" b="1"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E0D612"/>
                </a:solidFill>
                <a:latin typeface="Liberation Mono"/>
                <a:cs typeface="Arial" panose="020B0604020202020204" pitchFamily="34" charset="0"/>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77218"/>
          </a:xfrm>
          <a:prstGeom prst="rect">
            <a:avLst/>
          </a:prstGeom>
        </p:spPr>
        <p:txBody>
          <a:bodyPr wrap="square">
            <a:spAutoFit/>
          </a:bodyPr>
          <a:lstStyle/>
          <a:p>
            <a:pPr algn="just"/>
            <a:r>
              <a:rPr lang="en-IN" sz="24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263352" y="3505201"/>
            <a:ext cx="11737304" cy="1077218"/>
          </a:xfrm>
          <a:prstGeom prst="rect">
            <a:avLst/>
          </a:prstGeom>
        </p:spPr>
        <p:txBody>
          <a:bodyPr wrap="square">
            <a:spAutoFit/>
          </a:bodyPr>
          <a:lstStyle/>
          <a:p>
            <a:pPr algn="just"/>
            <a:r>
              <a:rPr lang="en-IN" sz="2400" b="1" i="1" dirty="0">
                <a:solidFill>
                  <a:srgbClr val="DBC04D"/>
                </a:solidFill>
              </a:rPr>
              <a:t>USING Attribute Contrition</a:t>
            </a:r>
            <a:endParaRPr lang="en-IN" sz="24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738664"/>
          </a:xfrm>
          <a:prstGeom prst="rect">
            <a:avLst/>
          </a:prstGeom>
        </p:spPr>
        <p:txBody>
          <a:bodyPr wrap="square">
            <a:spAutoFit/>
          </a:bodyPr>
          <a:lstStyle/>
          <a:p>
            <a:r>
              <a:rPr lang="en-IN" sz="24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b="1" dirty="0">
                <a:latin typeface="Palatino Linotype" panose="02040502050505030304" pitchFamily="18" charset="0"/>
                <a:cs typeface="Arial" panose="020B0604020202020204" pitchFamily="34" charset="0"/>
              </a:rPr>
              <a:t>ON </a:t>
            </a:r>
            <a:r>
              <a:rPr lang="en-IN" dirty="0">
                <a:latin typeface="Palatino Linotype" panose="02040502050505030304" pitchFamily="18" charset="0"/>
                <a:cs typeface="Arial" panose="020B0604020202020204" pitchFamily="34" charset="0"/>
              </a:rPr>
              <a:t>clause is optional, If not given </a:t>
            </a:r>
            <a:r>
              <a:rPr lang="en-IN" i="1" dirty="0">
                <a:solidFill>
                  <a:srgbClr val="006C86"/>
                </a:solidFill>
                <a:latin typeface="Palatino Linotype" panose="02040502050505030304" pitchFamily="18" charset="0"/>
                <a:cs typeface="Arial" panose="020B0604020202020204" pitchFamily="34" charset="0"/>
              </a:rPr>
              <a:t>INNER</a:t>
            </a:r>
            <a:r>
              <a:rPr lang="en-IN" i="1" dirty="0">
                <a:solidFill>
                  <a:srgbClr val="006C86"/>
                </a:solidFill>
                <a:latin typeface="Palatino Linotype" panose="02040502050505030304" pitchFamily="18" charset="0"/>
                <a:ea typeface="Times New Roman" panose="02020603050405020304" pitchFamily="18" charset="0"/>
              </a:rPr>
              <a:t> </a:t>
            </a:r>
            <a:r>
              <a:rPr lang="en-IN" i="1" dirty="0">
                <a:solidFill>
                  <a:srgbClr val="006C86"/>
                </a:solidFill>
                <a:latin typeface="Palatino Linotype" panose="02040502050505030304" pitchFamily="18" charset="0"/>
                <a:cs typeface="Arial" panose="020B0604020202020204" pitchFamily="34" charset="0"/>
              </a:rPr>
              <a:t>JOIN </a:t>
            </a:r>
            <a:r>
              <a:rPr lang="en-IN" dirty="0">
                <a:latin typeface="Palatino Linotype" panose="02040502050505030304" pitchFamily="18" charset="0"/>
                <a:cs typeface="Arial" panose="020B0604020202020204" pitchFamily="34" charset="0"/>
              </a:rPr>
              <a:t>works like </a:t>
            </a:r>
            <a:r>
              <a:rPr lang="en-IN" i="1" dirty="0">
                <a:solidFill>
                  <a:srgbClr val="006C86"/>
                </a:solidFill>
                <a:latin typeface="Palatino Linotype" panose="02040502050505030304" pitchFamily="18" charset="0"/>
                <a:cs typeface="Arial" panose="020B0604020202020204" pitchFamily="34" charset="0"/>
              </a:rPr>
              <a:t>CROSS JOIN.</a:t>
            </a:r>
            <a:endParaRPr lang="en-US" i="1"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3009957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Entity type</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a:t>
            </a:r>
            <a:r>
              <a:rPr lang="en-IN" sz="1600" dirty="0">
                <a:latin typeface="Arial" panose="020B0604020202020204" pitchFamily="34" charset="0"/>
                <a:cs typeface="Arial" panose="020B0604020202020204" pitchFamily="34" charset="0"/>
              </a:rPr>
              <a:t>. </a:t>
            </a:r>
            <a:r>
              <a:rPr lang="en-IN" b="1"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263352" y="213285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e </a:t>
            </a:r>
            <a:r>
              <a:rPr lang="en-IN" dirty="0">
                <a:solidFill>
                  <a:srgbClr val="E0D612"/>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rgbClr val="E0D612"/>
                </a:solidFill>
                <a:latin typeface="Liberation Mono"/>
                <a:cs typeface="Arial" panose="020B0604020202020204" pitchFamily="34" charset="0"/>
              </a:rPr>
              <a:t>JOIN</a:t>
            </a:r>
            <a:r>
              <a:rPr lang="en-US" dirty="0">
                <a:latin typeface="Liberation Mono"/>
                <a:cs typeface="Arial" panose="020B0604020202020204" pitchFamily="34" charset="0"/>
              </a:rPr>
              <a:t> qualification q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e.id = q.employeeid;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335360" y="1628800"/>
            <a:ext cx="1101722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39065575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join,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 </a:t>
            </a:r>
            <a:r>
              <a:rPr lang="en-US" b="1" dirty="0">
                <a:solidFill>
                  <a:srgbClr val="C74C49"/>
                </a:solidFill>
                <a:latin typeface="Arial" pitchFamily="34" charset="0"/>
                <a:cs typeface="Arial" pitchFamily="34" charset="0"/>
              </a:rPr>
              <a:t>RIGHT OUTER </a:t>
            </a:r>
            <a:r>
              <a:rPr lang="en-US" b="1" dirty="0">
                <a:solidFill>
                  <a:srgbClr val="006C86"/>
                </a:solidFill>
                <a:latin typeface="Arial" pitchFamily="34" charset="0"/>
                <a:cs typeface="Arial" pitchFamily="34" charset="0"/>
              </a:rPr>
              <a:t>join</a:t>
            </a:r>
            <a:r>
              <a:rPr lang="en-US" dirty="0">
                <a:solidFill>
                  <a:srgbClr val="006C86"/>
                </a:solidFill>
                <a:latin typeface="Arial" pitchFamily="34" charset="0"/>
                <a:cs typeface="Arial" pitchFamily="34" charset="0"/>
              </a:rPr>
              <a: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5" y="2"/>
            <a:ext cx="10404051"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and  Natural JOIN</a:t>
            </a:r>
            <a:endParaRPr lang="en-IN" sz="3200" i="1" dirty="0">
              <a:solidFill>
                <a:srgbClr val="FF9900"/>
              </a:solidFill>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32520836"/>
              </p:ext>
            </p:extLst>
          </p:nvPr>
        </p:nvGraphicFramePr>
        <p:xfrm>
          <a:off x="263352" y="800700"/>
          <a:ext cx="11665294" cy="5600061"/>
        </p:xfrm>
        <a:graphic>
          <a:graphicData uri="http://schemas.openxmlformats.org/drawingml/2006/table">
            <a:tbl>
              <a:tblPr/>
              <a:tblGrid>
                <a:gridCol w="5832647">
                  <a:extLst>
                    <a:ext uri="{9D8B030D-6E8A-4147-A177-3AD203B41FA5}">
                      <a16:colId xmlns:a16="http://schemas.microsoft.com/office/drawing/2014/main" val="20000"/>
                    </a:ext>
                  </a:extLst>
                </a:gridCol>
                <a:gridCol w="5832647">
                  <a:extLst>
                    <a:ext uri="{9D8B030D-6E8A-4147-A177-3AD203B41FA5}">
                      <a16:colId xmlns:a16="http://schemas.microsoft.com/office/drawing/2014/main" val="20001"/>
                    </a:ext>
                  </a:extLst>
                </a:gridCol>
              </a:tblGrid>
              <a:tr h="285693">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INNER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sz="2400" b="1" cap="all" dirty="0">
                          <a:solidFill>
                            <a:schemeClr val="accent2">
                              <a:lumMod val="75000"/>
                            </a:schemeClr>
                          </a:solidFill>
                          <a:latin typeface="Palatino Linotype" pitchFamily="18" charset="0"/>
                        </a:rPr>
                        <a:t>NATURAL JOIN</a:t>
                      </a:r>
                    </a:p>
                  </a:txBody>
                  <a:tcPr marL="51017" marR="51017" marT="51017" marB="51017" anchor="ctr">
                    <a:lnL>
                      <a:noFill/>
                    </a:lnL>
                    <a:lnR>
                      <a:noFill/>
                    </a:lnR>
                    <a:lnT>
                      <a:noFill/>
                    </a:lnT>
                    <a:lnB w="9525" cap="flat" cmpd="sng" algn="ctr">
                      <a:solidFill>
                        <a:srgbClr val="EDEDED"/>
                      </a:solidFill>
                      <a:prstDash val="solid"/>
                      <a:round/>
                      <a:headEnd type="none" w="med" len="med"/>
                      <a:tailEnd type="none" w="med" len="med"/>
                    </a:lnB>
                    <a:noFill/>
                  </a:tcPr>
                </a:tc>
                <a:extLst>
                  <a:ext uri="{0D108BD9-81ED-4DB2-BD59-A6C34878D82A}">
                    <a16:rowId xmlns:a16="http://schemas.microsoft.com/office/drawing/2014/main" val="10000"/>
                  </a:ext>
                </a:extLst>
              </a:tr>
              <a:tr h="100757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7489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12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only those records will return which</a:t>
                      </a:r>
                      <a:r>
                        <a:rPr lang="en-US" sz="1800" b="0" baseline="0" dirty="0">
                          <a:latin typeface="Palatino Linotype" pitchFamily="18" charset="0"/>
                        </a:rPr>
                        <a:t> </a:t>
                      </a:r>
                      <a:r>
                        <a:rPr lang="en-US" sz="1800" b="0" dirty="0">
                          <a:latin typeface="Palatino Linotype" pitchFamily="18" charset="0"/>
                        </a:rPr>
                        <a:t>exists in both the tables</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latin typeface="Palatino Linotype" pitchFamily="18" charset="0"/>
                        </a:rPr>
                        <a:t>Same as Inner</a:t>
                      </a:r>
                      <a:r>
                        <a:rPr lang="en-US" sz="1800" b="0" baseline="0" dirty="0">
                          <a:latin typeface="Palatino Linotype" pitchFamily="18" charset="0"/>
                        </a:rPr>
                        <a:t> Join</a:t>
                      </a:r>
                      <a:endParaRPr lang="en-US" sz="1800" b="0" dirty="0">
                        <a:latin typeface="Palatino Linotype" pitchFamily="18" charset="0"/>
                      </a:endParaRPr>
                    </a:p>
                  </a:txBody>
                  <a:tcPr marL="89279" marR="89279" marT="44640" marB="44640"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5855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INNER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 ON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a:t>
                      </a:r>
                      <a:r>
                        <a:rPr lang="en-US" sz="1800" b="1" i="1" dirty="0">
                          <a:latin typeface="Palatino Linotype" pitchFamily="18" charset="0"/>
                        </a:rPr>
                        <a:t>A</a:t>
                      </a:r>
                      <a:r>
                        <a:rPr lang="en-US" sz="1800" b="0" baseline="-25000" dirty="0">
                          <a:solidFill>
                            <a:schemeClr val="tx1"/>
                          </a:solidFill>
                          <a:latin typeface="Palatino Linotype" pitchFamily="18" charset="0"/>
                        </a:rPr>
                        <a:t>1</a:t>
                      </a:r>
                      <a:r>
                        <a:rPr lang="en-US" sz="1800" b="0" dirty="0">
                          <a:latin typeface="Palatino Linotype" pitchFamily="18" charset="0"/>
                        </a:rPr>
                        <a:t> =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r>
                        <a:rPr lang="en-US" sz="1800" b="1" i="1" dirty="0">
                          <a:latin typeface="Palatino Linotype" pitchFamily="18" charset="0"/>
                        </a:rPr>
                        <a:t>A</a:t>
                      </a:r>
                      <a:r>
                        <a:rPr lang="en-US" sz="1800" b="0" baseline="-25000" dirty="0">
                          <a:latin typeface="Palatino Linotype" pitchFamily="18" charset="0"/>
                        </a:rPr>
                        <a:t>1</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US" sz="1800" b="0" dirty="0">
                        <a:latin typeface="Palatino Linotype" pitchFamily="18" charset="0"/>
                      </a:endParaRPr>
                    </a:p>
                    <a:p>
                      <a:pPr algn="l" fontAlgn="base"/>
                      <a:r>
                        <a:rPr lang="en-US" sz="1800" b="0" dirty="0">
                          <a:latin typeface="Palatino Linotype" pitchFamily="18" charset="0"/>
                        </a:rPr>
                        <a:t>SYNTAX:</a:t>
                      </a:r>
                      <a:br>
                        <a:rPr lang="en-US" sz="1800" b="0" dirty="0">
                          <a:latin typeface="Palatino Linotype" pitchFamily="18" charset="0"/>
                        </a:rPr>
                      </a:br>
                      <a:r>
                        <a:rPr lang="en-US" sz="1800" b="0" dirty="0">
                          <a:latin typeface="Palatino Linotype" pitchFamily="18" charset="0"/>
                        </a:rPr>
                        <a:t>SELECT * FROM </a:t>
                      </a:r>
                      <a:r>
                        <a:rPr lang="en-US" sz="1800" b="1" i="1" dirty="0">
                          <a:latin typeface="Palatino Linotype" pitchFamily="18" charset="0"/>
                        </a:rPr>
                        <a:t>r</a:t>
                      </a:r>
                      <a:r>
                        <a:rPr lang="en-US" sz="1800" b="0" baseline="-25000" dirty="0">
                          <a:latin typeface="Palatino Linotype" pitchFamily="18" charset="0"/>
                        </a:rPr>
                        <a:t>1</a:t>
                      </a:r>
                      <a:r>
                        <a:rPr lang="en-US" sz="1800" b="0" dirty="0">
                          <a:latin typeface="Palatino Linotype" pitchFamily="18" charset="0"/>
                        </a:rPr>
                        <a:t> NATURAL JOIN </a:t>
                      </a:r>
                      <a:r>
                        <a:rPr lang="en-US" sz="1800" b="1" i="1" dirty="0">
                          <a:latin typeface="Palatino Linotype" pitchFamily="18" charset="0"/>
                        </a:rPr>
                        <a:t>r</a:t>
                      </a:r>
                      <a:r>
                        <a:rPr lang="en-US" sz="1800" b="0" baseline="-25000" dirty="0">
                          <a:latin typeface="Palatino Linotype" pitchFamily="18" charset="0"/>
                        </a:rPr>
                        <a:t>2</a:t>
                      </a:r>
                      <a:r>
                        <a:rPr lang="en-US" sz="1800" b="0" dirty="0">
                          <a:latin typeface="Palatino Linotype" pitchFamily="18" charset="0"/>
                        </a:rPr>
                        <a:t>;</a:t>
                      </a:r>
                    </a:p>
                  </a:txBody>
                  <a:tcPr marL="89279" marR="89279" marT="44640" marB="44640"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E0D612"/>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tuples that satisfy the matching criteria, we also include some or all tuples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4,'AC-1'</a:t>
            </a:r>
            <a:r>
              <a:rPr lang="en-IN" dirty="0">
                <a:solidFill>
                  <a:schemeClr val="bg1">
                    <a:lumMod val="65000"/>
                  </a:schemeClr>
                </a:solidFill>
                <a:latin typeface="Liberation Mono"/>
              </a:rPr>
              <a:t>)</a:t>
            </a:r>
            <a:r>
              <a:rPr lang="en-IN" dirty="0">
                <a:latin typeface="Liberation Mono"/>
              </a:rPr>
              <a:t>, (1,'AC-2'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261884"/>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a:t>
            </a:r>
            <a:r>
              <a:rPr lang="en-IN" b="1" dirty="0">
                <a:solidFill>
                  <a:srgbClr val="006C86"/>
                </a:solidFill>
                <a:latin typeface="Arial" panose="020B0604020202020204" pitchFamily="34" charset="0"/>
                <a:cs typeface="Arial" panose="020B0604020202020204" pitchFamily="34" charset="0"/>
              </a:rPr>
              <a:t>you will sometimes find that an attribute does not have a value</a:t>
            </a:r>
            <a:r>
              <a:rPr lang="en-IN" dirty="0">
                <a:solidFill>
                  <a:schemeClr val="accent6">
                    <a:lumMod val="75000"/>
                  </a:schemeClr>
                </a:solidFill>
                <a:latin typeface="Arial" panose="020B0604020202020204" pitchFamily="34"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For these, you can define the attribute so that it can contain null values.</a:t>
            </a:r>
            <a:endParaRPr lang="en-IN" b="1" dirty="0">
              <a:latin typeface="Arial" panose="020B0604020202020204" pitchFamily="34" charset="0"/>
              <a:cs typeface="Arial" panose="020B0604020202020204" pitchFamily="34" charset="0"/>
            </a:endParaRPr>
          </a:p>
        </p:txBody>
      </p:sp>
      <p:sp>
        <p:nvSpPr>
          <p:cNvPr id="5" name="Rectangle 4"/>
          <p:cNvSpPr/>
          <p:nvPr/>
        </p:nvSpPr>
        <p:spPr>
          <a:xfrm>
            <a:off x="184738" y="4255348"/>
            <a:ext cx="8749896" cy="1261884"/>
          </a:xfrm>
          <a:prstGeom prst="rect">
            <a:avLst/>
          </a:prstGeom>
        </p:spPr>
        <p:txBody>
          <a:bodyPr wrap="square">
            <a:spAutoFit/>
          </a:bodyPr>
          <a:lstStyle/>
          <a:p>
            <a:pPr algn="just"/>
            <a:r>
              <a:rPr lang="en-IN" b="1" dirty="0">
                <a:solidFill>
                  <a:srgbClr val="006C86"/>
                </a:solidFill>
                <a:latin typeface="Arial" panose="020B0604020202020204" pitchFamily="34" charset="0"/>
                <a:cs typeface="Arial" panose="020B0604020202020204" pitchFamily="34" charset="0"/>
              </a:rPr>
              <a:t>In some cases, you might not want a specific attribute to contain a null value</a:t>
            </a:r>
            <a:r>
              <a:rPr lang="en-IN" dirty="0">
                <a:solidFill>
                  <a:schemeClr val="accent6">
                    <a:lumMod val="75000"/>
                  </a:schemeClr>
                </a:solidFill>
                <a:latin typeface="Arial" panose="020B0604020202020204" pitchFamily="34" charset="0"/>
                <a:cs typeface="Arial" panose="020B0604020202020204" pitchFamily="34" charset="0"/>
              </a:rPr>
              <a:t>, but you don't want to require that the user or program always provide a value. In this case, a default value might be appropriate. </a:t>
            </a:r>
            <a:r>
              <a:rPr lang="en-IN" sz="2000" b="1" dirty="0">
                <a:latin typeface="Arial" panose="020B0604020202020204" pitchFamily="34" charset="0"/>
                <a:cs typeface="Arial" panose="020B0604020202020204" pitchFamily="34" charset="0"/>
              </a:rPr>
              <a:t>A default value is a value that applies to an attribute if no other valid value is available</a:t>
            </a:r>
            <a:r>
              <a:rPr lang="en-IN" sz="2000"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LEFT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13878794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LEFT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  </a:t>
            </a:r>
            <a:r>
              <a:rPr lang="en-IN" dirty="0">
                <a:solidFill>
                  <a:srgbClr val="DD4A68"/>
                </a:solidFill>
                <a:latin typeface="Liberation Mono"/>
              </a:rPr>
              <a:t>WHERE</a:t>
            </a:r>
            <a:r>
              <a:rPr lang="en-IN" dirty="0">
                <a:latin typeface="Liberation Mono"/>
                <a:cs typeface="Arial" panose="020B0604020202020204" pitchFamily="34" charset="0"/>
              </a:rPr>
              <a:t> e.id IS NULL;</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E0D612"/>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E0D612"/>
                </a:solidFill>
                <a:latin typeface="Liberation Mono"/>
                <a:cs typeface="Arial" panose="020B0604020202020204" pitchFamily="34" charset="0"/>
              </a:rPr>
              <a:t>RIGHT</a:t>
            </a:r>
            <a:r>
              <a:rPr lang="en-IN" dirty="0"/>
              <a:t> </a:t>
            </a:r>
            <a:r>
              <a:rPr lang="en-IN" dirty="0">
                <a:solidFill>
                  <a:srgbClr val="E0D612"/>
                </a:solidFill>
                <a:latin typeface="Liberation Mono"/>
                <a:cs typeface="Arial" panose="020B0604020202020204" pitchFamily="34" charset="0"/>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orders o </a:t>
            </a:r>
            <a:r>
              <a:rPr lang="en-IN" dirty="0">
                <a:solidFill>
                  <a:srgbClr val="E0D612"/>
                </a:solidFill>
                <a:latin typeface="Liberation Mono"/>
                <a:cs typeface="Arial" panose="020B0604020202020204" pitchFamily="34" charset="0"/>
              </a:rPr>
              <a:t>RIGHT OUTER JOIN </a:t>
            </a:r>
            <a:r>
              <a:rPr lang="en-IN" dirty="0">
                <a:latin typeface="Liberation Mono"/>
                <a:cs typeface="Arial" panose="020B0604020202020204" pitchFamily="34" charset="0"/>
              </a:rPr>
              <a:t>employee e </a:t>
            </a:r>
            <a:r>
              <a:rPr lang="en-IN" dirty="0">
                <a:solidFill>
                  <a:srgbClr val="DD4A68"/>
                </a:solidFill>
                <a:latin typeface="Liberation Mono"/>
              </a:rPr>
              <a:t>ON</a:t>
            </a:r>
            <a:r>
              <a:rPr lang="en-IN" dirty="0">
                <a:latin typeface="Liberation Mono"/>
                <a:cs typeface="Arial" panose="020B0604020202020204" pitchFamily="34" charset="0"/>
              </a:rPr>
              <a:t> e.id = o.employeeid;</a:t>
            </a:r>
          </a:p>
        </p:txBody>
      </p:sp>
    </p:spTree>
    <p:extLst>
      <p:ext uri="{BB962C8B-B14F-4D97-AF65-F5344CB8AC3E}">
        <p14:creationId xmlns:p14="http://schemas.microsoft.com/office/powerpoint/2010/main" val="978147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 </a:t>
            </a:r>
            <a:r>
              <a:rPr lang="en-IN" dirty="0">
                <a:solidFill>
                  <a:srgbClr val="0077AA"/>
                </a:solidFill>
                <a:latin typeface="Liberation Mono"/>
              </a:rPr>
              <a:t>FROM</a:t>
            </a:r>
            <a:r>
              <a:rPr lang="en-IN" sz="1800" dirty="0">
                <a:latin typeface="Liberation Mono"/>
                <a:cs typeface="Arial" panose="020B0604020202020204" pitchFamily="34" charset="0"/>
              </a:rPr>
              <a:t> orders o </a:t>
            </a:r>
            <a:r>
              <a:rPr lang="en-IN" sz="1800" dirty="0">
                <a:solidFill>
                  <a:srgbClr val="E0D612"/>
                </a:solidFill>
                <a:latin typeface="Liberation Mono"/>
                <a:cs typeface="Arial" panose="020B0604020202020204" pitchFamily="34" charset="0"/>
              </a:rPr>
              <a:t>RIGHT OUTER JOIN </a:t>
            </a:r>
            <a:r>
              <a:rPr lang="en-IN" sz="1800" dirty="0">
                <a:latin typeface="Liberation Mono"/>
                <a:cs typeface="Arial" panose="020B0604020202020204" pitchFamily="34" charset="0"/>
              </a:rPr>
              <a:t>employee E </a:t>
            </a:r>
            <a:r>
              <a:rPr lang="en-IN" dirty="0">
                <a:solidFill>
                  <a:srgbClr val="DD4A68"/>
                </a:solidFill>
                <a:latin typeface="Liberation Mono"/>
              </a:rPr>
              <a:t>ON</a:t>
            </a:r>
            <a:r>
              <a:rPr lang="en-IN" sz="1800" dirty="0">
                <a:latin typeface="Liberation Mono"/>
                <a:cs typeface="Arial" panose="020B0604020202020204" pitchFamily="34" charset="0"/>
              </a:rPr>
              <a:t> e.id = o.employeeid  </a:t>
            </a:r>
            <a:r>
              <a:rPr lang="en-IN" dirty="0">
                <a:solidFill>
                  <a:srgbClr val="DD4A68"/>
                </a:solidFill>
                <a:latin typeface="Liberation Mono"/>
              </a:rPr>
              <a:t>WHERE</a:t>
            </a:r>
            <a:r>
              <a:rPr lang="en-IN" sz="1800" dirty="0">
                <a:latin typeface="Liberation Mono"/>
                <a:cs typeface="Arial" panose="020B0604020202020204" pitchFamily="34" charset="0"/>
              </a:rPr>
              <a:t> o.employeeid IS NULL;</a:t>
            </a:r>
          </a:p>
        </p:txBody>
      </p:sp>
    </p:spTree>
    <p:extLst>
      <p:ext uri="{BB962C8B-B14F-4D97-AF65-F5344CB8AC3E}">
        <p14:creationId xmlns:p14="http://schemas.microsoft.com/office/powerpoint/2010/main" val="269008872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rgbClr val="E0D612"/>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e.g. (SELECT …) UNION (SELECT …)</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5066020"/>
            <a:ext cx="9728072"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'EMP' as 'Table Name',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 count(*)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E0D612"/>
                </a:solidFill>
                <a:latin typeface="Liberation Mono"/>
                <a:cs typeface="Arial" panose="020B0604020202020204" pitchFamily="34" charset="0"/>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'BONUS', count(*)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5328592" cy="1015663"/>
          </a:xfrm>
          <a:prstGeom prst="rect">
            <a:avLst/>
          </a:prstGeom>
        </p:spPr>
        <p:txBody>
          <a:bodyPr wrap="square">
            <a:spAutoFit/>
          </a:bodyPr>
          <a:lstStyle/>
          <a:p>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UNION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cs typeface="Arial" panose="020B0604020202020204" pitchFamily="34" charset="0"/>
              </a:rPr>
              <a:t>ALL</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DISTINCT</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SELECT</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40345687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07796010"/>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58361511"/>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9" name="TextBox 8"/>
          <p:cNvSpPr txBox="1"/>
          <p:nvPr/>
        </p:nvSpPr>
        <p:spPr>
          <a:xfrm>
            <a:off x="4191001" y="167640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39938234"/>
              </p:ext>
            </p:extLst>
          </p:nvPr>
        </p:nvGraphicFramePr>
        <p:xfrm>
          <a:off x="7949385" y="1658162"/>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sp>
        <p:nvSpPr>
          <p:cNvPr id="7" name="TextBox 6"/>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cstate="print"/>
          <a:stretch>
            <a:fillRect/>
          </a:stretch>
        </p:blipFill>
        <p:spPr>
          <a:xfrm>
            <a:off x="8305801"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1" name="Rectangle 10"/>
          <p:cNvSpPr/>
          <p:nvPr/>
        </p:nvSpPr>
        <p:spPr>
          <a:xfrm>
            <a:off x="1676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956746243"/>
              </p:ext>
            </p:extLst>
          </p:nvPr>
        </p:nvGraphicFramePr>
        <p:xfrm>
          <a:off x="1643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30843507"/>
              </p:ext>
            </p:extLst>
          </p:nvPr>
        </p:nvGraphicFramePr>
        <p:xfrm>
          <a:off x="4724400" y="1660793"/>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val="20000"/>
                    </a:ext>
                  </a:extLst>
                </a:gridCol>
                <a:gridCol w="2128873">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4"/>
                  </a:ext>
                </a:extLst>
              </a:tr>
            </a:tbl>
          </a:graphicData>
        </a:graphic>
      </p:graphicFrame>
      <p:sp>
        <p:nvSpPr>
          <p:cNvPr id="14" name="TextBox 13"/>
          <p:cNvSpPr txBox="1"/>
          <p:nvPr/>
        </p:nvSpPr>
        <p:spPr>
          <a:xfrm>
            <a:off x="4191001"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7391400" y="2362201"/>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574635818"/>
              </p:ext>
            </p:extLst>
          </p:nvPr>
        </p:nvGraphicFramePr>
        <p:xfrm>
          <a:off x="7949385" y="1658162"/>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val="20000"/>
                    </a:ext>
                  </a:extLst>
                </a:gridCol>
                <a:gridCol w="191706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cstate="print"/>
          <a:stretch>
            <a:fillRect/>
          </a:stretch>
        </p:blipFill>
        <p:spPr>
          <a:xfrm>
            <a:off x="8229600" y="4495801"/>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881990"/>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Arial" pitchFamily="34" charset="0"/>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o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n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latin typeface="Liberation Mono"/>
              </a:rPr>
              <a:t>o.id = n.id and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945779510"/>
              </p:ext>
            </p:extLst>
          </p:nvPr>
        </p:nvGraphicFramePr>
        <p:xfrm>
          <a:off x="1579017" y="402027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81014981"/>
              </p:ext>
            </p:extLst>
          </p:nvPr>
        </p:nvGraphicFramePr>
        <p:xfrm>
          <a:off x="4659275" y="4020274"/>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125945" y="378904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7325926" y="4474843"/>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3808592571"/>
              </p:ext>
            </p:extLst>
          </p:nvPr>
        </p:nvGraphicFramePr>
        <p:xfrm>
          <a:off x="7883840" y="4017640"/>
          <a:ext cx="2544113" cy="869914"/>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43891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548680"/>
            <a:ext cx="1072919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282115"/>
            <a:ext cx="11449272" cy="1138773"/>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8" name="Rectangle 7">
            <a:extLst>
              <a:ext uri="{FF2B5EF4-FFF2-40B4-BE49-F238E27FC236}">
                <a16:creationId xmlns:a16="http://schemas.microsoft.com/office/drawing/2014/main" id="{C3EC3293-8ACD-48E0-982B-8450DAE1E19F}"/>
              </a:ext>
            </a:extLst>
          </p:cNvPr>
          <p:cNvSpPr/>
          <p:nvPr/>
        </p:nvSpPr>
        <p:spPr>
          <a:xfrm>
            <a:off x="407368" y="2636912"/>
            <a:ext cx="11449272"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9" name="Table 8">
            <a:extLst>
              <a:ext uri="{FF2B5EF4-FFF2-40B4-BE49-F238E27FC236}">
                <a16:creationId xmlns:a16="http://schemas.microsoft.com/office/drawing/2014/main" id="{AEEE1631-F1B3-46E4-BA95-BE21424928C1}"/>
              </a:ext>
            </a:extLst>
          </p:cNvPr>
          <p:cNvGraphicFramePr>
            <a:graphicFrameLocks noGrp="1"/>
          </p:cNvGraphicFramePr>
          <p:nvPr>
            <p:extLst>
              <p:ext uri="{D42A27DB-BD31-4B8C-83A1-F6EECF244321}">
                <p14:modId xmlns:p14="http://schemas.microsoft.com/office/powerpoint/2010/main" val="2259877111"/>
              </p:ext>
            </p:extLst>
          </p:nvPr>
        </p:nvGraphicFramePr>
        <p:xfrm>
          <a:off x="1551898" y="3719661"/>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DE66AF03-3F73-4105-B018-9A162133A15C}"/>
              </a:ext>
            </a:extLst>
          </p:cNvPr>
          <p:cNvGraphicFramePr>
            <a:graphicFrameLocks noGrp="1"/>
          </p:cNvGraphicFramePr>
          <p:nvPr>
            <p:extLst>
              <p:ext uri="{D42A27DB-BD31-4B8C-83A1-F6EECF244321}">
                <p14:modId xmlns:p14="http://schemas.microsoft.com/office/powerpoint/2010/main" val="1166766633"/>
              </p:ext>
            </p:extLst>
          </p:nvPr>
        </p:nvGraphicFramePr>
        <p:xfrm>
          <a:off x="4632155" y="3719663"/>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8EFAD813-A175-4302-BF79-71ACFBFD9F34}"/>
              </a:ext>
            </a:extLst>
          </p:cNvPr>
          <p:cNvSpPr txBox="1"/>
          <p:nvPr/>
        </p:nvSpPr>
        <p:spPr>
          <a:xfrm>
            <a:off x="4098825" y="3735271"/>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2" name="TextBox 11">
            <a:extLst>
              <a:ext uri="{FF2B5EF4-FFF2-40B4-BE49-F238E27FC236}">
                <a16:creationId xmlns:a16="http://schemas.microsoft.com/office/drawing/2014/main" id="{09827413-9A30-4EEB-A08C-25BBEE679F34}"/>
              </a:ext>
            </a:extLst>
          </p:cNvPr>
          <p:cNvSpPr txBox="1"/>
          <p:nvPr/>
        </p:nvSpPr>
        <p:spPr>
          <a:xfrm>
            <a:off x="7298807" y="4421071"/>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a:extLst>
              <a:ext uri="{FF2B5EF4-FFF2-40B4-BE49-F238E27FC236}">
                <a16:creationId xmlns:a16="http://schemas.microsoft.com/office/drawing/2014/main" id="{35EB7DE8-7E01-4DA5-A1AE-4E77E2BDFBCE}"/>
              </a:ext>
            </a:extLst>
          </p:cNvPr>
          <p:cNvGraphicFramePr>
            <a:graphicFrameLocks noGrp="1"/>
          </p:cNvGraphicFramePr>
          <p:nvPr>
            <p:extLst>
              <p:ext uri="{D42A27DB-BD31-4B8C-83A1-F6EECF244321}">
                <p14:modId xmlns:p14="http://schemas.microsoft.com/office/powerpoint/2010/main" val="43987409"/>
              </p:ext>
            </p:extLst>
          </p:nvPr>
        </p:nvGraphicFramePr>
        <p:xfrm>
          <a:off x="7856720" y="3717032"/>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4" name="TextBox 13">
            <a:extLst>
              <a:ext uri="{FF2B5EF4-FFF2-40B4-BE49-F238E27FC236}">
                <a16:creationId xmlns:a16="http://schemas.microsoft.com/office/drawing/2014/main" id="{FAFFD8A0-6919-4EED-8E18-6C0602E4E000}"/>
              </a:ext>
            </a:extLst>
          </p:cNvPr>
          <p:cNvSpPr txBox="1"/>
          <p:nvPr/>
        </p:nvSpPr>
        <p:spPr>
          <a:xfrm>
            <a:off x="7287923" y="5934058"/>
            <a:ext cx="389850"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a:extLst>
              <a:ext uri="{FF2B5EF4-FFF2-40B4-BE49-F238E27FC236}">
                <a16:creationId xmlns:a16="http://schemas.microsoft.com/office/drawing/2014/main" id="{B3159F3F-3368-44B0-8E0A-993CF6EB2225}"/>
              </a:ext>
            </a:extLst>
          </p:cNvPr>
          <p:cNvGraphicFramePr>
            <a:graphicFrameLocks noGrp="1"/>
          </p:cNvGraphicFramePr>
          <p:nvPr>
            <p:extLst>
              <p:ext uri="{D42A27DB-BD31-4B8C-83A1-F6EECF244321}">
                <p14:modId xmlns:p14="http://schemas.microsoft.com/office/powerpoint/2010/main" val="3917261194"/>
              </p:ext>
            </p:extLst>
          </p:nvPr>
        </p:nvGraphicFramePr>
        <p:xfrm>
          <a:off x="7845836" y="5611019"/>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495805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690814"/>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0398389"/>
              </p:ext>
            </p:extLst>
          </p:nvPr>
        </p:nvGraphicFramePr>
        <p:xfrm>
          <a:off x="1663386" y="3217554"/>
          <a:ext cx="2514272" cy="2149208"/>
        </p:xfrm>
        <a:graphic>
          <a:graphicData uri="http://schemas.openxmlformats.org/drawingml/2006/table">
            <a:tbl>
              <a:tblPr firstRow="1" firstCol="1" bandRow="1">
                <a:tableStyleId>{69012ECD-51FC-41F1-AA8D-1B2483CD663E}</a:tableStyleId>
              </a:tblPr>
              <a:tblGrid>
                <a:gridCol w="558727">
                  <a:extLst>
                    <a:ext uri="{9D8B030D-6E8A-4147-A177-3AD203B41FA5}">
                      <a16:colId xmlns:a16="http://schemas.microsoft.com/office/drawing/2014/main" val="20000"/>
                    </a:ext>
                  </a:extLst>
                </a:gridCol>
                <a:gridCol w="1955545">
                  <a:extLst>
                    <a:ext uri="{9D8B030D-6E8A-4147-A177-3AD203B41FA5}">
                      <a16:colId xmlns:a16="http://schemas.microsoft.com/office/drawing/2014/main"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hMerge="1">
                  <a:txBody>
                    <a:bodyPr/>
                    <a:lstStyle/>
                    <a:p>
                      <a:endParaRPr lang="en-US"/>
                    </a:p>
                  </a:txBody>
                  <a:tcPr/>
                </a:tc>
                <a:extLst>
                  <a:ext uri="{0D108BD9-81ED-4DB2-BD59-A6C34878D82A}">
                    <a16:rowId xmlns:a16="http://schemas.microsoft.com/office/drawing/2014/main"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59" marR="65259" marT="0" marB="0" anchor="ct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0420715"/>
              </p:ext>
            </p:extLst>
          </p:nvPr>
        </p:nvGraphicFramePr>
        <p:xfrm>
          <a:off x="4743644" y="3217557"/>
          <a:ext cx="2516073" cy="1569063"/>
        </p:xfrm>
        <a:graphic>
          <a:graphicData uri="http://schemas.openxmlformats.org/drawingml/2006/table">
            <a:tbl>
              <a:tblPr firstRow="1" firstCol="1" bandRow="1">
                <a:tableStyleId>{69012ECD-51FC-41F1-AA8D-1B2483CD663E}</a:tableStyleId>
              </a:tblPr>
              <a:tblGrid>
                <a:gridCol w="387477">
                  <a:extLst>
                    <a:ext uri="{9D8B030D-6E8A-4147-A177-3AD203B41FA5}">
                      <a16:colId xmlns:a16="http://schemas.microsoft.com/office/drawing/2014/main" val="20000"/>
                    </a:ext>
                  </a:extLst>
                </a:gridCol>
                <a:gridCol w="2128596">
                  <a:extLst>
                    <a:ext uri="{9D8B030D-6E8A-4147-A177-3AD203B41FA5}">
                      <a16:colId xmlns:a16="http://schemas.microsoft.com/office/drawing/2014/main"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hMerge="1">
                  <a:txBody>
                    <a:bodyPr/>
                    <a:lstStyle/>
                    <a:p>
                      <a:endParaRPr lang="en-US"/>
                    </a:p>
                  </a:txBody>
                  <a:tcPr/>
                </a:tc>
                <a:extLst>
                  <a:ext uri="{0D108BD9-81ED-4DB2-BD59-A6C34878D82A}">
                    <a16:rowId xmlns:a16="http://schemas.microsoft.com/office/drawing/2014/main"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03" marR="67903" marT="0" marB="0" anchor="ctr"/>
                </a:tc>
                <a:extLst>
                  <a:ext uri="{0D108BD9-81ED-4DB2-BD59-A6C34878D82A}">
                    <a16:rowId xmlns:a16="http://schemas.microsoft.com/office/drawing/2014/main"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03" marR="67903" marT="0" marB="0" anchor="ctr"/>
                </a:tc>
                <a:extLst>
                  <a:ext uri="{0D108BD9-81ED-4DB2-BD59-A6C34878D82A}">
                    <a16:rowId xmlns:a16="http://schemas.microsoft.com/office/drawing/2014/main" val="10004"/>
                  </a:ext>
                </a:extLst>
              </a:tr>
            </a:tbl>
          </a:graphicData>
        </a:graphic>
      </p:graphicFrame>
      <p:sp>
        <p:nvSpPr>
          <p:cNvPr id="10" name="TextBox 9"/>
          <p:cNvSpPr txBox="1"/>
          <p:nvPr/>
        </p:nvSpPr>
        <p:spPr>
          <a:xfrm>
            <a:off x="4210314" y="3233165"/>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7410295" y="39189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1967926774"/>
              </p:ext>
            </p:extLst>
          </p:nvPr>
        </p:nvGraphicFramePr>
        <p:xfrm>
          <a:off x="7968209" y="3214926"/>
          <a:ext cx="2544113" cy="1637485"/>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noFill/>
                  </a:tcPr>
                </a:tc>
                <a:extLst>
                  <a:ext uri="{0D108BD9-81ED-4DB2-BD59-A6C34878D82A}">
                    <a16:rowId xmlns:a16="http://schemas.microsoft.com/office/drawing/2014/main" val="10005"/>
                  </a:ext>
                </a:extLst>
              </a:tr>
            </a:tbl>
          </a:graphicData>
        </a:graphic>
      </p:graphicFrame>
      <p:sp>
        <p:nvSpPr>
          <p:cNvPr id="13" name="Rectangle 12"/>
          <p:cNvSpPr/>
          <p:nvPr/>
        </p:nvSpPr>
        <p:spPr>
          <a:xfrm>
            <a:off x="335360" y="1358231"/>
            <a:ext cx="1140314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newbook n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NOT</a:t>
            </a:r>
            <a:r>
              <a:rPr lang="en-IN" dirty="0">
                <a:latin typeface="Liberation Mono"/>
                <a:cs typeface="Arial" panose="020B0604020202020204" pitchFamily="34" charset="0"/>
              </a:rPr>
              <a:t> </a:t>
            </a:r>
            <a:r>
              <a:rPr lang="en-IN" b="1" dirty="0">
                <a:solidFill>
                  <a:srgbClr val="E0D612"/>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latin typeface="Liberation Mono"/>
                <a:cs typeface="Arial" panose="020B0604020202020204" pitchFamily="34" charset="0"/>
              </a:rPr>
              <a:t>oldbook o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o.id = n.id </a:t>
            </a:r>
            <a:r>
              <a:rPr lang="en-US" dirty="0">
                <a:solidFill>
                  <a:schemeClr val="accent5">
                    <a:lumMod val="50000"/>
                  </a:schemeClr>
                </a:solidFill>
                <a:latin typeface="Liberation Mono"/>
                <a:cs typeface="Arial" panose="020B0604020202020204" pitchFamily="34" charset="0"/>
              </a:rPr>
              <a:t>and</a:t>
            </a:r>
            <a:r>
              <a:rPr lang="en-US" dirty="0">
                <a:latin typeface="Liberation Mono"/>
                <a:cs typeface="Arial" panose="020B0604020202020204" pitchFamily="34" charset="0"/>
              </a:rPr>
              <a:t> o.name = n.name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TextBox 13"/>
          <p:cNvSpPr txBox="1"/>
          <p:nvPr/>
        </p:nvSpPr>
        <p:spPr>
          <a:xfrm>
            <a:off x="7399411" y="5290565"/>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3710711658"/>
              </p:ext>
            </p:extLst>
          </p:nvPr>
        </p:nvGraphicFramePr>
        <p:xfrm>
          <a:off x="7957325" y="4967526"/>
          <a:ext cx="2544113" cy="1125771"/>
        </p:xfrm>
        <a:graphic>
          <a:graphicData uri="http://schemas.openxmlformats.org/drawingml/2006/table">
            <a:tbl>
              <a:tblPr firstRow="1" firstCol="1" bandRow="1">
                <a:tableStyleId>{69012ECD-51FC-41F1-AA8D-1B2483CD663E}</a:tableStyleId>
              </a:tblPr>
              <a:tblGrid>
                <a:gridCol w="627298">
                  <a:extLst>
                    <a:ext uri="{9D8B030D-6E8A-4147-A177-3AD203B41FA5}">
                      <a16:colId xmlns:a16="http://schemas.microsoft.com/office/drawing/2014/main" val="20000"/>
                    </a:ext>
                  </a:extLst>
                </a:gridCol>
                <a:gridCol w="1916815">
                  <a:extLst>
                    <a:ext uri="{9D8B030D-6E8A-4147-A177-3AD203B41FA5}">
                      <a16:colId xmlns:a16="http://schemas.microsoft.com/office/drawing/2014/main"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hMerge="1">
                  <a:txBody>
                    <a:bodyPr/>
                    <a:lstStyle/>
                    <a:p>
                      <a:endParaRPr lang="en-US"/>
                    </a:p>
                  </a:txBody>
                  <a:tcPr/>
                </a:tc>
                <a:extLst>
                  <a:ext uri="{0D108BD9-81ED-4DB2-BD59-A6C34878D82A}">
                    <a16:rowId xmlns:a16="http://schemas.microsoft.com/office/drawing/2014/main"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ctr"/>
                </a:tc>
                <a:extLst>
                  <a:ext uri="{0D108BD9-81ED-4DB2-BD59-A6C34878D82A}">
                    <a16:rowId xmlns:a16="http://schemas.microsoft.com/office/drawing/2014/main"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1" marR="68571"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64844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1600200" y="3352800"/>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676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1600200" y="4309646"/>
            <a:ext cx="89916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b="1" dirty="0">
                <a:solidFill>
                  <a:srgbClr val="E0D612"/>
                </a:solidFill>
                <a:latin typeface="Liberation Mono"/>
                <a:cs typeface="Arial" panose="020B0604020202020204" pitchFamily="34" charset="0"/>
              </a:rPr>
              <a:t>like</a:t>
            </a:r>
            <a:r>
              <a:rPr lang="en-IN" dirty="0">
                <a:latin typeface="Liberation Mono"/>
                <a:cs typeface="Arial" panose="020B0604020202020204" pitchFamily="34" charset="0"/>
              </a:rPr>
              <a:t> EMP;</a:t>
            </a:r>
          </a:p>
        </p:txBody>
      </p:sp>
      <p:sp>
        <p:nvSpPr>
          <p:cNvPr id="6" name="Rectangle 5"/>
          <p:cNvSpPr/>
          <p:nvPr/>
        </p:nvSpPr>
        <p:spPr>
          <a:xfrm>
            <a:off x="1600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1600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1600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407368" y="3219941"/>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R1,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217638"/>
            <a:ext cx="11233248"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949280"/>
            <a:ext cx="10947657"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Arial" pitchFamily="34" charset="0"/>
                <a:ea typeface="MS Mincho" pitchFamily="49" charset="-128"/>
                <a:cs typeface="Arial" pitchFamily="34" charset="0"/>
              </a:rPr>
              <a:t> Simple / Atomic Attribute       --VS--        Composite Attribute</a:t>
            </a:r>
            <a:endParaRPr lang="en-US" dirty="0">
              <a:latin typeface="Arial" pitchFamily="34" charset="0"/>
              <a:cs typeface="Arial" pitchFamily="34" charset="0"/>
            </a:endParaRPr>
          </a:p>
          <a:p>
            <a:pPr eaLnBrk="0" fontAlgn="base" hangingPunct="0">
              <a:spcBef>
                <a:spcPct val="0"/>
              </a:spcBef>
              <a:spcAft>
                <a:spcPct val="0"/>
              </a:spcAft>
            </a:pPr>
            <a:r>
              <a:rPr lang="en-US" b="1"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(Can’t be divided further)</a:t>
            </a:r>
            <a:r>
              <a:rPr lang="en-US"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Arial" pitchFamily="34" charset="0"/>
              <a:cs typeface="Arial" pitchFamily="34" charset="0"/>
            </a:endParaRPr>
          </a:p>
          <a:p>
            <a:pPr eaLnBrk="0" fontAlgn="base" hangingPunct="0">
              <a:spcBef>
                <a:spcPct val="0"/>
              </a:spcBef>
              <a:spcAft>
                <a:spcPct val="0"/>
              </a:spcAft>
              <a:buFontTx/>
              <a:buChar char="•"/>
            </a:pPr>
            <a:r>
              <a:rPr lang="en-US" b="1" dirty="0">
                <a:latin typeface="Arial" pitchFamily="34" charset="0"/>
                <a:ea typeface="MS Mincho" pitchFamily="49" charset="-128"/>
                <a:cs typeface="Arial" pitchFamily="34" charset="0"/>
              </a:rPr>
              <a:t> Single Value Attribute             --VS--        Multi Valued Attribute </a:t>
            </a:r>
            <a:endParaRPr lang="en-US" dirty="0">
              <a:latin typeface="Arial" pitchFamily="34" charset="0"/>
              <a:cs typeface="Arial" pitchFamily="34" charset="0"/>
            </a:endParaRPr>
          </a:p>
          <a:p>
            <a:pPr eaLnBrk="0" fontAlgn="base" hangingPunct="0">
              <a:spcBef>
                <a:spcPct val="0"/>
              </a:spcBef>
              <a:spcAft>
                <a:spcPct val="0"/>
              </a:spcAft>
            </a:pPr>
            <a:r>
              <a:rPr lang="en-US"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(Only One value) </a:t>
            </a:r>
            <a:r>
              <a:rPr lang="en-US"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Arial" pitchFamily="34" charset="0"/>
                <a:ea typeface="MS Mincho" pitchFamily="49" charset="-128"/>
                <a:cs typeface="Arial" pitchFamily="34" charset="0"/>
              </a:rPr>
              <a:t>	</a:t>
            </a:r>
            <a:endParaRPr lang="en-US" sz="700" dirty="0">
              <a:latin typeface="Arial" pitchFamily="34" charset="0"/>
              <a:cs typeface="Arial" pitchFamily="34" charset="0"/>
            </a:endParaRPr>
          </a:p>
          <a:p>
            <a:pPr eaLnBrk="0" fontAlgn="base" hangingPunct="0">
              <a:spcBef>
                <a:spcPct val="0"/>
              </a:spcBef>
              <a:spcAft>
                <a:spcPct val="0"/>
              </a:spcAft>
              <a:buFontTx/>
              <a:buChar char="•"/>
            </a:pPr>
            <a:r>
              <a:rPr lang="en-US" b="1" dirty="0">
                <a:latin typeface="Arial" pitchFamily="34" charset="0"/>
                <a:ea typeface="MS Mincho" pitchFamily="49" charset="-128"/>
                <a:cs typeface="Arial" pitchFamily="34" charset="0"/>
              </a:rPr>
              <a:t> Stored Attribute                       --VS--        Derived Attribute</a:t>
            </a:r>
            <a:endParaRPr lang="en-US" dirty="0">
              <a:latin typeface="Arial" pitchFamily="34" charset="0"/>
              <a:cs typeface="Arial" pitchFamily="34" charset="0"/>
            </a:endParaRPr>
          </a:p>
          <a:p>
            <a:pPr lvl="0" eaLnBrk="0" fontAlgn="base" hangingPunct="0">
              <a:spcBef>
                <a:spcPct val="0"/>
              </a:spcBef>
              <a:spcAft>
                <a:spcPct val="0"/>
              </a:spcAft>
            </a:pPr>
            <a:r>
              <a:rPr lang="en-US"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(Only One value)</a:t>
            </a:r>
            <a:r>
              <a:rPr lang="en-US"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(Virtual)</a:t>
            </a:r>
          </a:p>
          <a:p>
            <a:pPr eaLnBrk="0" fontAlgn="base" hangingPunct="0">
              <a:spcBef>
                <a:spcPct val="0"/>
              </a:spcBef>
              <a:spcAft>
                <a:spcPct val="0"/>
              </a:spcAft>
            </a:pPr>
            <a:endParaRPr lang="en-US" sz="700" dirty="0">
              <a:latin typeface="Arial" pitchFamily="34" charset="0"/>
              <a:cs typeface="Arial" pitchFamily="34" charset="0"/>
            </a:endParaRPr>
          </a:p>
          <a:p>
            <a:pPr eaLnBrk="0" fontAlgn="base" hangingPunct="0">
              <a:spcBef>
                <a:spcPct val="0"/>
              </a:spcBef>
              <a:spcAft>
                <a:spcPct val="0"/>
              </a:spcAft>
              <a:buFontTx/>
              <a:buChar char="•"/>
            </a:pPr>
            <a:r>
              <a:rPr lang="en-US" b="1" dirty="0">
                <a:latin typeface="Arial" pitchFamily="34"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Arial" pitchFamily="34" charset="0"/>
                <a:ea typeface="MS Mincho" pitchFamily="49" charset="-128"/>
                <a:cs typeface="Arial" pitchFamily="34" charset="0"/>
              </a:rPr>
              <a:t>  </a:t>
            </a:r>
            <a:r>
              <a:rPr lang="en-US" dirty="0">
                <a:solidFill>
                  <a:schemeClr val="tx1">
                    <a:lumMod val="75000"/>
                    <a:lumOff val="25000"/>
                  </a:schemeClr>
                </a:solidFill>
                <a:latin typeface="Arial" pitchFamily="34" charset="0"/>
                <a:ea typeface="MS Mincho" pitchFamily="49" charset="-128"/>
                <a:cs typeface="Arial" pitchFamily="34" charset="0"/>
              </a:rPr>
              <a:t>(Composite &amp; Multivalued)</a:t>
            </a:r>
          </a:p>
        </p:txBody>
      </p:sp>
      <p:sp>
        <p:nvSpPr>
          <p:cNvPr id="5" name="Rectangle 4"/>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139321"/>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Arial" pitchFamily="34" charset="0"/>
                <a:ea typeface="MS Mincho" pitchFamily="49" charset="-128"/>
                <a:cs typeface="Arial" pitchFamily="34" charset="0"/>
              </a:rPr>
              <a:t>Atomic Attribute: </a:t>
            </a:r>
            <a:r>
              <a:rPr lang="en-US" b="0" i="0" dirty="0">
                <a:solidFill>
                  <a:srgbClr val="2F2E2E"/>
                </a:solidFill>
                <a:effectLst/>
                <a:latin typeface="Arial" panose="020B0604020202020204" pitchFamily="34" charset="0"/>
                <a:cs typeface="Arial" panose="020B0604020202020204" pitchFamily="34" charset="0"/>
              </a:rPr>
              <a:t>An attribute that cannot be divided into smaller independent attribute is known as </a:t>
            </a:r>
            <a:r>
              <a:rPr lang="en-US" dirty="0">
                <a:solidFill>
                  <a:srgbClr val="2F2E2E"/>
                </a:solidFill>
                <a:effectLst/>
                <a:latin typeface="Arial" panose="020B0604020202020204" pitchFamily="34" charset="0"/>
                <a:cs typeface="Arial" panose="020B0604020202020204" pitchFamily="34" charset="0"/>
              </a:rPr>
              <a:t>atomic attribute</a:t>
            </a:r>
            <a:r>
              <a:rPr lang="en-US" b="0" i="0" dirty="0">
                <a:solidFill>
                  <a:srgbClr val="2F2E2E"/>
                </a:solidFill>
                <a:effectLst/>
                <a:latin typeface="Arial" panose="020B0604020202020204" pitchFamily="34" charset="0"/>
                <a:cs typeface="Arial" panose="020B0604020202020204" pitchFamily="34" charset="0"/>
              </a:rPr>
              <a:t>.</a:t>
            </a:r>
          </a:p>
          <a:p>
            <a:pPr marL="273050"/>
            <a:r>
              <a:rPr lang="en-US" dirty="0">
                <a:solidFill>
                  <a:srgbClr val="FF0000"/>
                </a:solidFill>
                <a:latin typeface="Arial" panose="020B0604020202020204" pitchFamily="34" charset="0"/>
                <a:cs typeface="Arial" panose="020B0604020202020204" pitchFamily="34" charset="0"/>
              </a:rPr>
              <a:t>e.g. </a:t>
            </a:r>
            <a:r>
              <a:rPr lang="en-US" b="0" i="0" dirty="0">
                <a:solidFill>
                  <a:srgbClr val="2F2E2E"/>
                </a:solidFill>
                <a:effectLst/>
                <a:latin typeface="verdana" panose="020B0604030504040204" pitchFamily="34" charset="0"/>
              </a:rPr>
              <a:t>age, gender, zip, </a:t>
            </a:r>
            <a:r>
              <a:rPr lang="en-IN" dirty="0">
                <a:solidFill>
                  <a:srgbClr val="2F2E2E"/>
                </a:solidFill>
                <a:latin typeface="verdana" panose="020B0604030504040204" pitchFamily="34" charset="0"/>
              </a:rPr>
              <a:t>marital status</a:t>
            </a:r>
            <a:r>
              <a:rPr lang="en-US" dirty="0">
                <a:solidFill>
                  <a:srgbClr val="2F2E2E"/>
                </a:solidFill>
                <a:latin typeface="verdana" panose="020B0604030504040204" pitchFamily="34" charset="0"/>
              </a:rPr>
              <a:t> cannot further divide.</a:t>
            </a:r>
          </a:p>
          <a:p>
            <a:pPr marL="273050"/>
            <a:endParaRPr lang="en-US" dirty="0">
              <a:solidFill>
                <a:srgbClr val="2F2E2E"/>
              </a:solidFill>
              <a:latin typeface="verdana" panose="020B0604030504040204" pitchFamily="34" charset="0"/>
            </a:endParaRPr>
          </a:p>
          <a:p>
            <a:pPr marL="285750" indent="-285750">
              <a:buFont typeface="Arial" panose="020B0604020202020204" pitchFamily="34" charset="0"/>
              <a:buChar char="•"/>
            </a:pPr>
            <a:r>
              <a:rPr lang="en-US" sz="1800" b="1" dirty="0">
                <a:latin typeface="Arial" pitchFamily="34" charset="0"/>
                <a:ea typeface="MS Mincho" pitchFamily="49" charset="-128"/>
                <a:cs typeface="Arial" pitchFamily="34" charset="0"/>
              </a:rPr>
              <a:t>Single Value Attribute: </a:t>
            </a:r>
            <a:r>
              <a:rPr lang="en-US" b="0" i="0" dirty="0">
                <a:solidFill>
                  <a:srgbClr val="2F2E2E"/>
                </a:solidFill>
                <a:effectLst/>
                <a:latin typeface="verdana" panose="020B0604030504040204" pitchFamily="34" charset="0"/>
              </a:rPr>
              <a:t>An attribute that has only single value is known as </a:t>
            </a:r>
            <a:r>
              <a:rPr lang="en-US" dirty="0">
                <a:solidFill>
                  <a:srgbClr val="2F2E2E"/>
                </a:solidFill>
                <a:effectLst/>
                <a:latin typeface="verdana" panose="020B0604030504040204" pitchFamily="34" charset="0"/>
              </a:rPr>
              <a:t>single valued attribute.</a:t>
            </a:r>
            <a:endParaRPr lang="en-US" dirty="0">
              <a:solidFill>
                <a:srgbClr val="2F2E2E"/>
              </a:solidFill>
              <a:latin typeface="verdana" panose="020B0604030504040204" pitchFamily="34" charset="0"/>
            </a:endParaRPr>
          </a:p>
          <a:p>
            <a:pPr marL="273050"/>
            <a:r>
              <a:rPr lang="en-US" dirty="0">
                <a:solidFill>
                  <a:srgbClr val="FF0000"/>
                </a:solidFill>
                <a:latin typeface="Arial" panose="020B0604020202020204" pitchFamily="34" charset="0"/>
                <a:cs typeface="Arial" panose="020B0604020202020204" pitchFamily="34" charset="0"/>
              </a:rPr>
              <a:t>e.g. </a:t>
            </a:r>
            <a:r>
              <a:rPr lang="en-US" dirty="0">
                <a:solidFill>
                  <a:srgbClr val="2F2E2E"/>
                </a:solidFill>
                <a:latin typeface="verdana" panose="020B0604030504040204" pitchFamily="34" charset="0"/>
              </a:rPr>
              <a:t>manufactured part can have only one serial number, voter card,</a:t>
            </a:r>
            <a:r>
              <a:rPr lang="en-US" dirty="0">
                <a:solidFill>
                  <a:srgbClr val="FF0000"/>
                </a:solidFill>
                <a:latin typeface="Arial" panose="020B0604020202020204" pitchFamily="34" charset="0"/>
                <a:cs typeface="Arial" panose="020B0604020202020204" pitchFamily="34" charset="0"/>
              </a:rPr>
              <a:t> </a:t>
            </a:r>
            <a:r>
              <a:rPr lang="en-US" b="0" i="0" dirty="0">
                <a:solidFill>
                  <a:srgbClr val="2F2E2E"/>
                </a:solidFill>
                <a:effectLst/>
                <a:latin typeface="verdana" panose="020B0604030504040204" pitchFamily="34" charset="0"/>
              </a:rPr>
              <a:t>age, gender, city, salary can have only one value.</a:t>
            </a:r>
          </a:p>
          <a:p>
            <a:pPr marL="273050"/>
            <a:endParaRPr lang="en-US" dirty="0">
              <a:solidFill>
                <a:srgbClr val="2F2E2E"/>
              </a:solidFill>
              <a:latin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sz="1800" b="1" dirty="0">
                <a:latin typeface="Arial" pitchFamily="34" charset="0"/>
                <a:ea typeface="MS Mincho" pitchFamily="49" charset="-128"/>
                <a:cs typeface="Arial" pitchFamily="34" charset="0"/>
              </a:rPr>
              <a:t>Stored Attribute: </a:t>
            </a:r>
            <a:r>
              <a:rPr lang="en-US" b="0" i="0" dirty="0">
                <a:solidFill>
                  <a:srgbClr val="2F2E2E"/>
                </a:solidFill>
                <a:effectLst/>
                <a:latin typeface="verdana" panose="020B0604030504040204" pitchFamily="34" charset="0"/>
              </a:rPr>
              <a:t>An attribute that cannot be derived from another attribute is known as</a:t>
            </a:r>
            <a:r>
              <a:rPr lang="en-US" b="1" i="0" dirty="0">
                <a:solidFill>
                  <a:srgbClr val="2F2E2E"/>
                </a:solidFill>
                <a:effectLst/>
                <a:latin typeface="verdana" panose="020B0604030504040204" pitchFamily="34" charset="0"/>
              </a:rPr>
              <a:t> </a:t>
            </a:r>
            <a:r>
              <a:rPr lang="en-US" dirty="0">
                <a:solidFill>
                  <a:srgbClr val="2F2E2E"/>
                </a:solidFill>
                <a:effectLst/>
                <a:latin typeface="verdana" panose="020B0604030504040204" pitchFamily="34" charset="0"/>
              </a:rPr>
              <a:t>stored attribute.</a:t>
            </a:r>
          </a:p>
          <a:p>
            <a:pPr marL="273050"/>
            <a:r>
              <a:rPr lang="en-US" dirty="0">
                <a:solidFill>
                  <a:srgbClr val="FF0000"/>
                </a:solidFill>
                <a:latin typeface="Arial" panose="020B0604020202020204" pitchFamily="34" charset="0"/>
                <a:cs typeface="Arial" panose="020B0604020202020204" pitchFamily="34" charset="0"/>
              </a:rPr>
              <a:t>e.g. </a:t>
            </a:r>
            <a:r>
              <a:rPr lang="en-US" dirty="0">
                <a:solidFill>
                  <a:srgbClr val="2F2E2E"/>
                </a:solidFill>
                <a:latin typeface="verdana" panose="020B0604030504040204" pitchFamily="34" charset="0"/>
              </a:rPr>
              <a:t>salary cannot derive from (HRA, DA…),</a:t>
            </a:r>
            <a:r>
              <a:rPr lang="en-US" dirty="0">
                <a:solidFill>
                  <a:srgbClr val="FF0000"/>
                </a:solidFill>
                <a:latin typeface="Arial" panose="020B0604020202020204" pitchFamily="34" charset="0"/>
                <a:cs typeface="Arial" panose="020B0604020202020204" pitchFamily="34" charset="0"/>
              </a:rPr>
              <a:t> </a:t>
            </a:r>
            <a:r>
              <a:rPr lang="en-US" b="0" i="0" dirty="0">
                <a:solidFill>
                  <a:srgbClr val="2F2E2E"/>
                </a:solidFill>
                <a:effectLst/>
                <a:latin typeface="verdana" panose="020B0604030504040204" pitchFamily="34" charset="0"/>
              </a:rPr>
              <a:t>DoB cannot derive from age.</a:t>
            </a:r>
            <a:endParaRPr lang="en-IN"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600200" y="4286072"/>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600200" y="3581401"/>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400" y="1524001"/>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600200" y="35814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600200" y="2873515"/>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401"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55656205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407368" y="1447800"/>
            <a:ext cx="11449272"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407368" y="2340114"/>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192948"/>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Tree>
    <p:extLst>
      <p:ext uri="{BB962C8B-B14F-4D97-AF65-F5344CB8AC3E}">
        <p14:creationId xmlns:p14="http://schemas.microsoft.com/office/powerpoint/2010/main" val="27793659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595406" y="4657564"/>
            <a:ext cx="8858312" cy="1200329"/>
          </a:xfrm>
          <a:prstGeom prst="rect">
            <a:avLst/>
          </a:prstGeom>
        </p:spPr>
        <p:txBody>
          <a:bodyPr wrap="square">
            <a:spAutoFit/>
          </a:bodyPr>
          <a:lstStyle/>
          <a:p>
            <a:r>
              <a:rPr lang="en-US" dirty="0">
                <a:solidFill>
                  <a:srgbClr val="0070C0"/>
                </a:solidFill>
                <a:latin typeface="Arial" pitchFamily="34" charset="0"/>
                <a:cs typeface="Arial" pitchFamily="34" charset="0"/>
              </a:rPr>
              <a:t>INSERT INTO </a:t>
            </a:r>
            <a:r>
              <a:rPr lang="en-US" dirty="0">
                <a:latin typeface="Arial" pitchFamily="34" charset="0"/>
                <a:cs typeface="Arial" pitchFamily="34" charset="0"/>
              </a:rPr>
              <a:t>TEMP</a:t>
            </a:r>
            <a:r>
              <a:rPr lang="en-US" dirty="0">
                <a:solidFill>
                  <a:srgbClr val="0070C0"/>
                </a:solidFill>
                <a:latin typeface="Arial" pitchFamily="34" charset="0"/>
                <a:cs typeface="Arial" pitchFamily="34" charset="0"/>
              </a:rPr>
              <a:t> </a:t>
            </a:r>
            <a:r>
              <a:rPr lang="en-US" dirty="0">
                <a:latin typeface="Arial" pitchFamily="34" charset="0"/>
                <a:cs typeface="Arial" pitchFamily="34" charset="0"/>
              </a:rPr>
              <a:t>VALUES(1,"SALEEL1", </a:t>
            </a:r>
            <a:r>
              <a:rPr lang="en-US" dirty="0">
                <a:solidFill>
                  <a:schemeClr val="accent4">
                    <a:lumMod val="50000"/>
                  </a:schemeClr>
                </a:solidFill>
                <a:latin typeface="Arial" pitchFamily="34" charset="0"/>
                <a:cs typeface="Arial" pitchFamily="34" charset="0"/>
              </a:rPr>
              <a:t>AES_ENCRYPT(</a:t>
            </a:r>
            <a:r>
              <a:rPr lang="en-US" dirty="0">
                <a:solidFill>
                  <a:srgbClr val="00B050"/>
                </a:solidFill>
                <a:latin typeface="Arial" pitchFamily="34" charset="0"/>
                <a:cs typeface="Arial" pitchFamily="34" charset="0"/>
              </a:rPr>
              <a:t>'SHARMIN', 'KEY1'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a:t>
            </a:r>
          </a:p>
          <a:p>
            <a:endParaRPr lang="en-US" dirty="0">
              <a:solidFill>
                <a:srgbClr val="0070C0"/>
              </a:solidFill>
              <a:latin typeface="Arial" pitchFamily="34" charset="0"/>
              <a:cs typeface="Arial" pitchFamily="34" charset="0"/>
            </a:endParaRPr>
          </a:p>
          <a:p>
            <a:r>
              <a:rPr lang="en-US" dirty="0">
                <a:solidFill>
                  <a:srgbClr val="0070C0"/>
                </a:solidFill>
                <a:latin typeface="Arial" pitchFamily="34" charset="0"/>
                <a:cs typeface="Arial" pitchFamily="34" charset="0"/>
              </a:rPr>
              <a:t>SELECT </a:t>
            </a:r>
            <a:r>
              <a:rPr lang="en-US" dirty="0">
                <a:latin typeface="Arial" pitchFamily="34" charset="0"/>
                <a:cs typeface="Arial" pitchFamily="34" charset="0"/>
              </a:rPr>
              <a:t>ID, ENAME, </a:t>
            </a:r>
            <a:r>
              <a:rPr lang="en-US" dirty="0">
                <a:solidFill>
                  <a:srgbClr val="0070C0"/>
                </a:solidFill>
                <a:latin typeface="Arial" pitchFamily="34" charset="0"/>
                <a:cs typeface="Arial" pitchFamily="34" charset="0"/>
              </a:rPr>
              <a:t>CONVERT(</a:t>
            </a:r>
            <a:r>
              <a:rPr lang="en-US" dirty="0">
                <a:solidFill>
                  <a:schemeClr val="accent4">
                    <a:lumMod val="50000"/>
                  </a:schemeClr>
                </a:solidFill>
                <a:latin typeface="Arial" pitchFamily="34" charset="0"/>
                <a:cs typeface="Arial" pitchFamily="34" charset="0"/>
              </a:rPr>
              <a:t>AES_DECRYPT(</a:t>
            </a:r>
            <a:r>
              <a:rPr lang="en-US" dirty="0">
                <a:latin typeface="Arial" pitchFamily="34" charset="0"/>
                <a:cs typeface="Arial" pitchFamily="34" charset="0"/>
              </a:rPr>
              <a:t>PASSWORD</a:t>
            </a:r>
            <a:r>
              <a:rPr lang="en-US" dirty="0">
                <a:solidFill>
                  <a:srgbClr val="0070C0"/>
                </a:solidFill>
                <a:latin typeface="Arial" pitchFamily="34" charset="0"/>
                <a:cs typeface="Arial" pitchFamily="34" charset="0"/>
              </a:rPr>
              <a:t>, </a:t>
            </a:r>
            <a:r>
              <a:rPr lang="en-US" dirty="0">
                <a:solidFill>
                  <a:srgbClr val="00B050"/>
                </a:solidFill>
                <a:latin typeface="Arial" pitchFamily="34" charset="0"/>
                <a:cs typeface="Arial" pitchFamily="34" charset="0"/>
              </a:rPr>
              <a:t>'KEY1'</a:t>
            </a:r>
            <a:r>
              <a:rPr lang="en-US" dirty="0">
                <a:solidFill>
                  <a:schemeClr val="accent4">
                    <a:lumMod val="50000"/>
                  </a:schemeClr>
                </a:solidFill>
                <a:latin typeface="Arial" pitchFamily="34" charset="0"/>
                <a:cs typeface="Arial" pitchFamily="34" charset="0"/>
              </a:rPr>
              <a:t>)</a:t>
            </a:r>
            <a:r>
              <a:rPr lang="en-US" dirty="0">
                <a:solidFill>
                  <a:srgbClr val="0070C0"/>
                </a:solidFill>
                <a:latin typeface="Arial" pitchFamily="34" charset="0"/>
                <a:cs typeface="Arial" pitchFamily="34" charset="0"/>
              </a:rPr>
              <a:t> USING UTF8) FROM </a:t>
            </a:r>
            <a:r>
              <a:rPr lang="en-US" dirty="0">
                <a:latin typeface="Arial" pitchFamily="34" charset="0"/>
                <a:cs typeface="Arial" pitchFamily="34" charset="0"/>
              </a:rPr>
              <a:t>TEMP;</a:t>
            </a:r>
            <a:endParaRPr lang="en-US" dirty="0">
              <a:solidFill>
                <a:srgbClr val="0070C0"/>
              </a:solidFill>
              <a:latin typeface="Arial" pitchFamily="34" charset="0"/>
              <a:cs typeface="Arial" pitchFamily="34" charset="0"/>
            </a:endParaRPr>
          </a:p>
        </p:txBody>
      </p:sp>
      <p:sp>
        <p:nvSpPr>
          <p:cNvPr id="10" name="Rectangle 9"/>
          <p:cNvSpPr/>
          <p:nvPr/>
        </p:nvSpPr>
        <p:spPr>
          <a:xfrm>
            <a:off x="1666844" y="1800043"/>
            <a:ext cx="8786874" cy="923330"/>
          </a:xfrm>
          <a:prstGeom prst="rect">
            <a:avLst/>
          </a:prstGeom>
        </p:spPr>
        <p:txBody>
          <a:bodyPr wrap="square">
            <a:spAutoFit/>
          </a:bodyPr>
          <a:lstStyle/>
          <a:p>
            <a:r>
              <a:rPr lang="en-US" dirty="0"/>
              <a:t>AES_ENCRYPT() encrypts the string str using the key string key_str and returns a binary string containing the encrypted output. AES_DECRYPT() decrypts the encrypted string crypt_str using the key string key_str and returns the original plaintext string.</a:t>
            </a:r>
          </a:p>
        </p:txBody>
      </p:sp>
      <p:sp>
        <p:nvSpPr>
          <p:cNvPr id="12" name="Rectangle 11"/>
          <p:cNvSpPr/>
          <p:nvPr/>
        </p:nvSpPr>
        <p:spPr>
          <a:xfrm>
            <a:off x="1809721" y="3286125"/>
            <a:ext cx="2828595" cy="874535"/>
          </a:xfrm>
          <a:prstGeom prst="rect">
            <a:avLst/>
          </a:prstGeom>
        </p:spPr>
        <p:txBody>
          <a:bodyPr wrap="none">
            <a:spAutoFit/>
          </a:bodyPr>
          <a:lstStyle/>
          <a:p>
            <a:pPr>
              <a:lnSpc>
                <a:spcPct val="150000"/>
              </a:lnSpc>
            </a:pPr>
            <a:r>
              <a:rPr lang="en-US" dirty="0">
                <a:solidFill>
                  <a:srgbClr val="006C86"/>
                </a:solidFill>
              </a:rPr>
              <a:t>AES_ENCRYPT(str, key_str)</a:t>
            </a:r>
          </a:p>
          <a:p>
            <a:pPr>
              <a:lnSpc>
                <a:spcPct val="150000"/>
              </a:lnSpc>
            </a:pPr>
            <a:r>
              <a:rPr lang="en-US" dirty="0">
                <a:solidFill>
                  <a:srgbClr val="006C86"/>
                </a:solidFill>
              </a:rPr>
              <a:t>AES_DECRYPT(str, key_str)</a:t>
            </a:r>
          </a:p>
        </p:txBody>
      </p:sp>
    </p:spTree>
    <p:extLst>
      <p:ext uri="{BB962C8B-B14F-4D97-AF65-F5344CB8AC3E}">
        <p14:creationId xmlns:p14="http://schemas.microsoft.com/office/powerpoint/2010/main" val="345885321"/>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1" y="801470"/>
            <a:ext cx="1169261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62209" y="1738426"/>
            <a:ext cx="11494431" cy="400110"/>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263351" y="2576626"/>
            <a:ext cx="11692610"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274679" y="4541058"/>
            <a:ext cx="11593521"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cstate="print"/>
          <a:stretch>
            <a:fillRect/>
          </a:stretch>
        </p:blipFill>
        <p:spPr>
          <a:xfrm>
            <a:off x="263352" y="3603957"/>
            <a:ext cx="11692610" cy="400050"/>
          </a:xfrm>
          <a:prstGeom prst="rect">
            <a:avLst/>
          </a:prstGeom>
        </p:spPr>
      </p:pic>
    </p:spTree>
    <p:extLst>
      <p:ext uri="{BB962C8B-B14F-4D97-AF65-F5344CB8AC3E}">
        <p14:creationId xmlns:p14="http://schemas.microsoft.com/office/powerpoint/2010/main" val="345885321"/>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1186287"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a:t>
            </a:r>
            <a:endParaRPr lang="en-US" sz="2000" dirty="0">
              <a:solidFill>
                <a:srgbClr val="0077AA"/>
              </a:solidFill>
              <a:latin typeface="Liberation Mono"/>
            </a:endParaRPr>
          </a:p>
        </p:txBody>
      </p:sp>
      <p:sp>
        <p:nvSpPr>
          <p:cNvPr id="2" name="Rectangle 1"/>
          <p:cNvSpPr/>
          <p:nvPr/>
        </p:nvSpPr>
        <p:spPr>
          <a:xfrm>
            <a:off x="551384" y="2981270"/>
            <a:ext cx="1116124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temp (a int primary key, b int, c int);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10+10;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a + b;</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(1,2,3), (4,5,6)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ON DUPLICATE KEY UPDATE c = VALUES(a) + VALUES(b);</a:t>
            </a:r>
          </a:p>
        </p:txBody>
      </p:sp>
    </p:spTree>
    <p:extLst>
      <p:ext uri="{BB962C8B-B14F-4D97-AF65-F5344CB8AC3E}">
        <p14:creationId xmlns:p14="http://schemas.microsoft.com/office/powerpoint/2010/main" val="344604141"/>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153390"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24448567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335360" y="3886201"/>
            <a:ext cx="11449272"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1600200" y="3657601"/>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676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1600200" y="3657601"/>
            <a:ext cx="899160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replacedept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1600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407368" y="3429001"/>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rPr>
              <a:t>ORDER BY in UPDATE: if the table contains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1676400" y="184414"/>
            <a:ext cx="8839200" cy="872034"/>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14F0DF3D-4D5F-442A-8C1C-F208484CE7ED}"/>
              </a:ext>
            </a:extLst>
          </p:cNvPr>
          <p:cNvSpPr txBox="1"/>
          <p:nvPr/>
        </p:nvSpPr>
        <p:spPr>
          <a:xfrm>
            <a:off x="1676401" y="1155326"/>
            <a:ext cx="4211409" cy="369332"/>
          </a:xfrm>
          <a:prstGeom prst="rect">
            <a:avLst/>
          </a:prstGeom>
          <a:noFill/>
        </p:spPr>
        <p:txBody>
          <a:bodyPr wrap="none" rtlCol="0">
            <a:spAutoFit/>
          </a:bodyPr>
          <a:lstStyle/>
          <a:p>
            <a:r>
              <a:rPr lang="en-US" dirty="0">
                <a:solidFill>
                  <a:srgbClr val="E01E1E"/>
                </a:solidFill>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762001"/>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479376" y="4643266"/>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479376" y="1219201"/>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Name</a:t>
            </a:r>
            <a:r>
              <a:rPr lang="en-IN" b="1" dirty="0"/>
              <a:t> attribute</a:t>
            </a:r>
            <a:r>
              <a:rPr lang="en-IN" dirty="0"/>
              <a:t>: FirstName, MiddleName, and LastName</a:t>
            </a:r>
          </a:p>
          <a:p>
            <a:pPr marL="285750" indent="-285750">
              <a:lnSpc>
                <a:spcPct val="150000"/>
              </a:lnSpc>
              <a:buFont typeface="Arial" panose="020B0604020202020204" pitchFamily="34" charset="0"/>
              <a:buChar char="•"/>
            </a:pPr>
            <a:r>
              <a:rPr lang="en-IN" b="1" i="1" dirty="0"/>
              <a:t>PhoneNumber</a:t>
            </a:r>
            <a:r>
              <a:rPr lang="en-IN" b="1" dirty="0"/>
              <a:t> attribute</a:t>
            </a:r>
            <a:r>
              <a:rPr lang="en-IN" dirty="0"/>
              <a:t>: CountryCode, CityCode, and PhoneNumber</a:t>
            </a:r>
          </a:p>
        </p:txBody>
      </p:sp>
      <p:sp>
        <p:nvSpPr>
          <p:cNvPr id="7" name="Rectangle 6"/>
          <p:cNvSpPr/>
          <p:nvPr/>
        </p:nvSpPr>
        <p:spPr>
          <a:xfrm>
            <a:off x="479376" y="5159767"/>
            <a:ext cx="9883824" cy="1213089"/>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marL="285750" indent="-285750">
              <a:lnSpc>
                <a:spcPct val="150000"/>
              </a:lnSpc>
              <a:buFont typeface="Arial" panose="020B0604020202020204" pitchFamily="34" charset="0"/>
              <a:buChar char="•"/>
            </a:pPr>
            <a:r>
              <a:rPr lang="en-IN" b="1" i="1" dirty="0"/>
              <a:t>Hobbies</a:t>
            </a:r>
            <a:r>
              <a:rPr lang="en-IN" b="1" dirty="0"/>
              <a:t> attribute</a:t>
            </a:r>
            <a:r>
              <a:rPr lang="en-IN" dirty="0"/>
              <a:t>: reading, hiking, hockey, skiing, photography.</a:t>
            </a:r>
          </a:p>
          <a:p>
            <a:pPr marL="285750" indent="-285750">
              <a:lnSpc>
                <a:spcPct val="150000"/>
              </a:lnSpc>
              <a:buFont typeface="Arial" panose="020B0604020202020204" pitchFamily="34" charset="0"/>
              <a:buChar char="•"/>
            </a:pPr>
            <a:r>
              <a:rPr lang="en-IN" b="1" i="1" dirty="0"/>
              <a:t>SpokenLanguages</a:t>
            </a:r>
            <a:r>
              <a:rPr lang="en-IN" b="1" dirty="0"/>
              <a:t> attribute</a:t>
            </a:r>
            <a:r>
              <a:rPr lang="en-IN" dirty="0"/>
              <a:t>: Hindi, Marathi, Gujarati, English.</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570650"/>
            <a:ext cx="9001000" cy="185506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0"/>
            <a:ext cx="11737304"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263352" y="4618912"/>
            <a:ext cx="6192688"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dname='xyz'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c1='x'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SET c1 = 'x'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27DB00BA-3EE5-4471-BA43-EA13962FF1BF}"/>
              </a:ext>
            </a:extLst>
          </p:cNvPr>
          <p:cNvSpPr/>
          <p:nvPr/>
        </p:nvSpPr>
        <p:spPr>
          <a:xfrm>
            <a:off x="6459278" y="6010622"/>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extLst>
      <p:ext uri="{BB962C8B-B14F-4D97-AF65-F5344CB8AC3E}">
        <p14:creationId xmlns:p14="http://schemas.microsoft.com/office/powerpoint/2010/main" val="223711641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1676400" y="1828801"/>
            <a:ext cx="8839200" cy="1015663"/>
          </a:xfrm>
          <a:prstGeom prst="rect">
            <a:avLst/>
          </a:prstGeom>
        </p:spPr>
        <p:txBody>
          <a:bodyPr wrap="square">
            <a:spAutoFit/>
          </a:bodyPr>
          <a:lstStyle/>
          <a:p>
            <a:r>
              <a:rPr lang="en-IN" sz="2000" dirty="0">
                <a:solidFill>
                  <a:srgbClr val="0077AA"/>
                </a:solidFill>
                <a:latin typeface="Liberation Mono"/>
              </a:rPr>
              <a:t>UPDATE table_references SET col_name1 = {expr1|DEFAULT} [, col_name2 = {expr2|DEFAULT}] ...</a:t>
            </a:r>
          </a:p>
          <a:p>
            <a:r>
              <a:rPr lang="en-IN" sz="2000" dirty="0">
                <a:solidFill>
                  <a:srgbClr val="0077AA"/>
                </a:solidFill>
                <a:latin typeface="Liberation Mono"/>
              </a:rPr>
              <a:t>    [WHERE where_condition]</a:t>
            </a:r>
            <a:endParaRPr lang="en-US" sz="2000" dirty="0">
              <a:solidFill>
                <a:srgbClr val="0077AA"/>
              </a:solidFill>
              <a:latin typeface="Liberation Mono"/>
            </a:endParaRPr>
          </a:p>
        </p:txBody>
      </p:sp>
      <p:sp>
        <p:nvSpPr>
          <p:cNvPr id="8" name="Rectangle 7"/>
          <p:cNvSpPr/>
          <p:nvPr/>
        </p:nvSpPr>
        <p:spPr>
          <a:xfrm>
            <a:off x="1600200" y="3556337"/>
            <a:ext cx="8991600" cy="1077218"/>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solidFill>
                  <a:srgbClr val="DD4A68"/>
                </a:solidFill>
                <a:latin typeface="Arial" panose="020B0604020202020204" pitchFamily="34" charset="0"/>
                <a:ea typeface="Times New Roman" panose="02020603050405020304" pitchFamily="18" charset="0"/>
              </a:rPr>
              <a:t> SET EMP.pwd = DEPT.pwd WHERE EMP.deptno =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DD4A68"/>
                </a:solidFill>
                <a:latin typeface="Arial" panose="020B0604020202020204" pitchFamily="34" charset="0"/>
                <a:ea typeface="Times New Roman" panose="02020603050405020304" pitchFamily="18" charset="0"/>
              </a:rPr>
              <a:t>SET EMP.pwd = DEPT.pwd, </a:t>
            </a:r>
            <a:r>
              <a:rPr lang="en-IN" sz="1600" dirty="0" err="1">
                <a:solidFill>
                  <a:srgbClr val="DD4A68"/>
                </a:solidFill>
                <a:latin typeface="Arial" panose="020B0604020202020204" pitchFamily="34" charset="0"/>
                <a:ea typeface="Times New Roman" panose="02020603050405020304" pitchFamily="18" charset="0"/>
              </a:rPr>
              <a:t>DEPT.loc</a:t>
            </a:r>
            <a:r>
              <a:rPr lang="en-IN" sz="1600" dirty="0">
                <a:solidFill>
                  <a:srgbClr val="DD4A68"/>
                </a:solidFill>
                <a:latin typeface="Arial" panose="020B0604020202020204" pitchFamily="34" charset="0"/>
                <a:ea typeface="Times New Roman" panose="02020603050405020304" pitchFamily="18" charset="0"/>
              </a:rPr>
              <a:t>=‘New Data' WHERE EMP.deptno =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1600200" y="2952690"/>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954107"/>
          </a:xfrm>
          <a:prstGeom prst="rect">
            <a:avLst/>
          </a:prstGeom>
          <a:noFill/>
        </p:spPr>
        <p:txBody>
          <a:bodyPr wrap="square">
            <a:spAutoFit/>
          </a:bodyPr>
          <a:lstStyle/>
          <a:p>
            <a:r>
              <a:rPr lang="en-IN" sz="28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5027233"/>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1679369" y="1591510"/>
            <a:ext cx="8839200" cy="1015663"/>
          </a:xfrm>
          <a:prstGeom prst="rect">
            <a:avLst/>
          </a:prstGeom>
        </p:spPr>
        <p:txBody>
          <a:bodyPr wrap="square">
            <a:spAutoFit/>
          </a:bodyPr>
          <a:lstStyle/>
          <a:p>
            <a:r>
              <a:rPr lang="en-US" sz="2000" dirty="0">
                <a:solidFill>
                  <a:srgbClr val="0077AA"/>
                </a:solidFill>
                <a:latin typeface="Liberation Mono"/>
              </a:rPr>
              <a:t>DELETE FROM tbl_name [, tbl_name]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where_condition]</a:t>
            </a:r>
          </a:p>
        </p:txBody>
      </p:sp>
      <p:sp>
        <p:nvSpPr>
          <p:cNvPr id="8" name="Rectangle 7"/>
          <p:cNvSpPr/>
          <p:nvPr/>
        </p:nvSpPr>
        <p:spPr>
          <a:xfrm>
            <a:off x="1600200" y="3318084"/>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a:t>
            </a:r>
            <a:r>
              <a:rPr lang="en-US"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1600" dirty="0">
                <a:solidFill>
                  <a:srgbClr val="0077AA"/>
                </a:solidFill>
                <a:latin typeface="Arial" panose="020B0604020202020204" pitchFamily="34" charset="0"/>
                <a:ea typeface="Times New Roman" panose="02020603050405020304" pitchFamily="18" charset="0"/>
              </a:rPr>
              <a:t>DELETE FROM </a:t>
            </a:r>
            <a:r>
              <a:rPr lang="en-US" sz="1600" dirty="0">
                <a:latin typeface="Arial" panose="020B0604020202020204" pitchFamily="34" charset="0"/>
                <a:cs typeface="Arial" panose="020B0604020202020204" pitchFamily="34" charset="0"/>
              </a:rPr>
              <a:t>A, B </a:t>
            </a:r>
            <a:r>
              <a:rPr lang="en-US" sz="1600" dirty="0">
                <a:solidFill>
                  <a:srgbClr val="DD4A68"/>
                </a:solidFill>
                <a:latin typeface="Arial" panose="020B0604020202020204" pitchFamily="34" charset="0"/>
                <a:ea typeface="Times New Roman" panose="02020603050405020304" pitchFamily="18" charset="0"/>
              </a:rPr>
              <a:t>USING</a:t>
            </a:r>
            <a:r>
              <a:rPr lang="en-US" sz="1600" dirty="0">
                <a:latin typeface="Arial" panose="020B0604020202020204" pitchFamily="34" charset="0"/>
                <a:cs typeface="Arial" panose="020B0604020202020204" pitchFamily="34" charset="0"/>
              </a:rPr>
              <a:t> A </a:t>
            </a:r>
            <a:r>
              <a:rPr lang="en-US" sz="1600" dirty="0">
                <a:solidFill>
                  <a:srgbClr val="DD4A68"/>
                </a:solidFill>
                <a:latin typeface="Arial" panose="020B0604020202020204" pitchFamily="34" charset="0"/>
                <a:ea typeface="Times New Roman" panose="02020603050405020304" pitchFamily="18" charset="0"/>
              </a:rPr>
              <a:t>INNER JOIN </a:t>
            </a:r>
            <a:r>
              <a:rPr lang="en-US" sz="1600" dirty="0">
                <a:latin typeface="Arial" panose="020B0604020202020204" pitchFamily="34" charset="0"/>
                <a:cs typeface="Arial" panose="020B0604020202020204" pitchFamily="34" charset="0"/>
              </a:rPr>
              <a:t>B </a:t>
            </a:r>
            <a:r>
              <a:rPr lang="en-US" sz="1600" dirty="0">
                <a:solidFill>
                  <a:srgbClr val="DD4A68"/>
                </a:solidFill>
                <a:latin typeface="Arial" panose="020B0604020202020204" pitchFamily="34" charset="0"/>
                <a:ea typeface="Times New Roman" panose="02020603050405020304" pitchFamily="18" charset="0"/>
              </a:rPr>
              <a:t>ON c2=c4 WHERE c2&lt;=2</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Rectangle 5"/>
          <p:cNvSpPr/>
          <p:nvPr/>
        </p:nvSpPr>
        <p:spPr>
          <a:xfrm>
            <a:off x="1600200" y="2724090"/>
            <a:ext cx="8991600"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692696"/>
            <a:ext cx="899160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1775520" y="1124745"/>
            <a:ext cx="8389810" cy="584775"/>
          </a:xfrm>
          <a:prstGeom prst="rect">
            <a:avLst/>
          </a:prstGeom>
        </p:spPr>
        <p:txBody>
          <a:bodyPr wrap="square">
            <a:spAutoFit/>
          </a:bodyPr>
          <a:lstStyle/>
          <a:p>
            <a:r>
              <a:rPr lang="en-IN" sz="1600" dirty="0">
                <a:solidFill>
                  <a:srgbClr val="0077AA"/>
                </a:solidFill>
                <a:latin typeface="Arial" panose="020B0604020202020204" pitchFamily="34" charset="0"/>
              </a:rPr>
              <a:t>DELETE</a:t>
            </a:r>
            <a:r>
              <a:rPr lang="en-IN" sz="1600" dirty="0">
                <a:latin typeface="Arial" panose="020B0604020202020204" pitchFamily="34" charset="0"/>
                <a:cs typeface="Arial" panose="020B0604020202020204" pitchFamily="34" charset="0"/>
              </a:rPr>
              <a:t> n1 </a:t>
            </a:r>
            <a:r>
              <a:rPr lang="en-IN" sz="1600" dirty="0">
                <a:solidFill>
                  <a:srgbClr val="0077AA"/>
                </a:solidFill>
                <a:latin typeface="Arial" panose="020B0604020202020204" pitchFamily="34" charset="0"/>
              </a:rPr>
              <a:t>FROM</a:t>
            </a:r>
            <a:r>
              <a:rPr lang="en-IN" sz="1600" dirty="0">
                <a:latin typeface="Arial" panose="020B0604020202020204" pitchFamily="34" charset="0"/>
                <a:cs typeface="Arial" panose="020B0604020202020204" pitchFamily="34" charset="0"/>
              </a:rPr>
              <a:t> D n1, D n2 </a:t>
            </a:r>
            <a:r>
              <a:rPr lang="en-IN" sz="1600" dirty="0">
                <a:solidFill>
                  <a:srgbClr val="0077AA"/>
                </a:solidFill>
                <a:latin typeface="Arial" panose="020B0604020202020204" pitchFamily="34" charset="0"/>
              </a:rPr>
              <a:t>WHERE</a:t>
            </a:r>
            <a:r>
              <a:rPr lang="en-IN" sz="1600" dirty="0">
                <a:latin typeface="Arial" panose="020B0604020202020204" pitchFamily="34" charset="0"/>
                <a:cs typeface="Arial" panose="020B0604020202020204" pitchFamily="34" charset="0"/>
              </a:rPr>
              <a:t> n1.C1 &gt; n2.C1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n1.DEPTNO = n2.DEPTNO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n1.DNAME = n2.DNAME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n1.LOC = n2.LOC </a:t>
            </a:r>
            <a:r>
              <a:rPr lang="en-IN" sz="1600" dirty="0">
                <a:solidFill>
                  <a:srgbClr val="2658E6"/>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1775521" y="1844824"/>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87871" y="1505432"/>
            <a:ext cx="4714817" cy="400110"/>
          </a:xfrm>
          <a:prstGeom prst="rect">
            <a:avLst/>
          </a:prstGeom>
        </p:spPr>
        <p:txBody>
          <a:bodyPr wrap="none">
            <a:spAutoFit/>
          </a:bodyPr>
          <a:lstStyle/>
          <a:p>
            <a:r>
              <a:rPr lang="en-IN" sz="2000" dirty="0">
                <a:solidFill>
                  <a:srgbClr val="0077AA"/>
                </a:solidFill>
                <a:latin typeface="Liberation Mono"/>
                <a:cs typeface="Arial" panose="020B0604020202020204" pitchFamily="34" charset="0"/>
              </a:rPr>
              <a:t>CREATE</a:t>
            </a:r>
            <a:r>
              <a:rPr lang="en-IN" sz="2000" dirty="0">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latin typeface="Liberation Mono"/>
                <a:cs typeface="Arial" panose="020B0604020202020204" pitchFamily="34" charset="0"/>
              </a:rPr>
              <a:t> </a:t>
            </a:r>
            <a:r>
              <a:rPr lang="en-IN" sz="2000" dirty="0">
                <a:solidFill>
                  <a:srgbClr val="E12F2B"/>
                </a:solidFill>
                <a:latin typeface="Liberation Mono"/>
                <a:cs typeface="Arial" panose="020B0604020202020204" pitchFamily="34" charset="0"/>
              </a:rPr>
              <a:t>`123`</a:t>
            </a:r>
            <a:r>
              <a:rPr lang="en-IN" sz="2000" dirty="0">
                <a:latin typeface="Liberation Mono"/>
                <a:cs typeface="Arial" panose="020B0604020202020204" pitchFamily="34" charset="0"/>
              </a:rPr>
              <a:t> (c1 </a:t>
            </a:r>
            <a:r>
              <a:rPr lang="en-IN" sz="2000" dirty="0">
                <a:solidFill>
                  <a:srgbClr val="834689"/>
                </a:solidFill>
                <a:latin typeface="Liberation Mono"/>
              </a:rPr>
              <a:t>int</a:t>
            </a:r>
            <a:r>
              <a:rPr lang="en-IN" sz="2000" dirty="0">
                <a:latin typeface="Liberation Mono"/>
                <a:cs typeface="Arial" panose="020B0604020202020204" pitchFamily="34" charset="0"/>
              </a:rPr>
              <a:t>, c2 </a:t>
            </a:r>
            <a:r>
              <a:rPr lang="en-IN" sz="2000" dirty="0">
                <a:solidFill>
                  <a:srgbClr val="834689"/>
                </a:solidFill>
                <a:latin typeface="Liberation Mono"/>
              </a:rPr>
              <a:t>varchar</a:t>
            </a:r>
            <a:r>
              <a:rPr lang="en-IN" sz="2000" dirty="0">
                <a:latin typeface="Liberation Mono"/>
                <a:cs typeface="Arial" panose="020B0604020202020204" pitchFamily="34" charset="0"/>
              </a:rPr>
              <a:t>(10));</a:t>
            </a:r>
          </a:p>
        </p:txBody>
      </p:sp>
    </p:spTree>
    <p:extLst>
      <p:ext uri="{BB962C8B-B14F-4D97-AF65-F5344CB8AC3E}">
        <p14:creationId xmlns:p14="http://schemas.microsoft.com/office/powerpoint/2010/main" val="123587026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764704"/>
          <a:ext cx="11449271" cy="354076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bl>
          </a:graphicData>
        </a:graphic>
      </p:graphicFrame>
      <p:sp>
        <p:nvSpPr>
          <p:cNvPr id="3" name="Rectangle 2"/>
          <p:cNvSpPr/>
          <p:nvPr/>
        </p:nvSpPr>
        <p:spPr>
          <a:xfrm>
            <a:off x="479376" y="4581128"/>
            <a:ext cx="11233248"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9376" y="5792490"/>
            <a:ext cx="899043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[(length)]</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1487488" y="148570"/>
            <a:ext cx="4300857" cy="400110"/>
          </a:xfrm>
          <a:prstGeom prst="rect">
            <a:avLst/>
          </a:prstGeom>
          <a:noFill/>
        </p:spPr>
        <p:txBody>
          <a:bodyPr wrap="none" rtlCol="0">
            <a:spAutoFit/>
          </a:bodyPr>
          <a:lstStyle/>
          <a:p>
            <a:r>
              <a:rPr lang="en-IN" sz="2000" b="1" dirty="0">
                <a:solidFill>
                  <a:schemeClr val="accent6">
                    <a:lumMod val="50000"/>
                  </a:schemeClr>
                </a:solidFill>
              </a:rPr>
              <a:t>UNSIGNED</a:t>
            </a:r>
            <a:r>
              <a:rPr lang="en-IN" sz="2000" dirty="0">
                <a:solidFill>
                  <a:schemeClr val="accent6">
                    <a:lumMod val="50000"/>
                  </a:schemeClr>
                </a:solidFill>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89241"/>
            <a:ext cx="11449272" cy="646331"/>
          </a:xfrm>
          <a:prstGeom prst="rect">
            <a:avLst/>
          </a:prstGeom>
        </p:spPr>
        <p:txBody>
          <a:bodyPr wrap="square">
            <a:spAutoFit/>
          </a:bodyPr>
          <a:lstStyle/>
          <a:p>
            <a:r>
              <a:rPr lang="en-IN" dirty="0">
                <a:solidFill>
                  <a:schemeClr val="accent5">
                    <a:lumMod val="50000"/>
                  </a:schemeClr>
                </a:solidFill>
              </a:rPr>
              <a:t>Here, </a:t>
            </a:r>
            <a:r>
              <a:rPr lang="en-IN" b="1" dirty="0">
                <a:solidFill>
                  <a:schemeClr val="accent5">
                    <a:lumMod val="50000"/>
                  </a:schemeClr>
                </a:solidFill>
              </a:rPr>
              <a:t>(M,D)</a:t>
            </a:r>
            <a:r>
              <a:rPr lang="en-IN" dirty="0">
                <a:solidFill>
                  <a:schemeClr val="accent5">
                    <a:lumMod val="50000"/>
                  </a:schemeClr>
                </a:solidFill>
              </a:rPr>
              <a:t> means than values can be stored with up to </a:t>
            </a:r>
            <a:r>
              <a:rPr lang="en-IN" b="1" i="1" dirty="0">
                <a:solidFill>
                  <a:schemeClr val="accent5">
                    <a:lumMod val="50000"/>
                  </a:schemeClr>
                </a:solidFill>
              </a:rPr>
              <a:t>M</a:t>
            </a:r>
            <a:r>
              <a:rPr lang="en-IN" dirty="0">
                <a:solidFill>
                  <a:schemeClr val="accent5">
                    <a:lumMod val="50000"/>
                  </a:schemeClr>
                </a:solidFill>
              </a:rPr>
              <a:t> digits in total, of which </a:t>
            </a:r>
            <a:r>
              <a:rPr lang="en-IN" b="1" i="1" dirty="0">
                <a:solidFill>
                  <a:schemeClr val="accent5">
                    <a:lumMod val="50000"/>
                  </a:schemeClr>
                </a:solidFill>
              </a:rPr>
              <a:t>D</a:t>
            </a:r>
            <a:r>
              <a:rPr lang="en-IN" dirty="0">
                <a:solidFill>
                  <a:schemeClr val="accent5">
                    <a:lumMod val="50000"/>
                  </a:schemeClr>
                </a:solidFill>
              </a:rPr>
              <a:t> digits may be after the decimal point.</a:t>
            </a:r>
          </a:p>
        </p:txBody>
      </p:sp>
    </p:spTree>
    <p:extLst>
      <p:ext uri="{BB962C8B-B14F-4D97-AF65-F5344CB8AC3E}">
        <p14:creationId xmlns:p14="http://schemas.microsoft.com/office/powerpoint/2010/main" val="2592491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77272"/>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F7B01682-0027-4A82-A8FB-4B187D9717EA}"/>
              </a:ext>
            </a:extLst>
          </p:cNvPr>
          <p:cNvGrpSpPr/>
          <p:nvPr/>
        </p:nvGrpSpPr>
        <p:grpSpPr>
          <a:xfrm>
            <a:off x="407368" y="1556793"/>
            <a:ext cx="11017224" cy="4524315"/>
            <a:chOff x="406574" y="1679200"/>
            <a:chExt cx="9855696" cy="4524315"/>
          </a:xfrm>
        </p:grpSpPr>
        <p:sp>
          <p:nvSpPr>
            <p:cNvPr id="8" name="Rectangle 7">
              <a:extLst>
                <a:ext uri="{FF2B5EF4-FFF2-40B4-BE49-F238E27FC236}">
                  <a16:creationId xmlns:a16="http://schemas.microsoft.com/office/drawing/2014/main" id="{391C9B24-6C27-4EB3-B71B-D18E5E3FE075}"/>
                </a:ext>
              </a:extLst>
            </p:cNvPr>
            <p:cNvSpPr/>
            <p:nvPr/>
          </p:nvSpPr>
          <p:spPr>
            <a:xfrm>
              <a:off x="406574" y="1679200"/>
              <a:ext cx="9855696" cy="452431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2658E6"/>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2658E6"/>
                  </a:solidFill>
                  <a:latin typeface="Liberation Mono"/>
                  <a:cs typeface="Arial" panose="020B0604020202020204" pitchFamily="34" charset="0"/>
                </a:rPr>
                <a:t>NOT 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 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'Task2', 1);</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'Task3', False);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'Task4', True);</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'Task5', null);</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'Task6', default);</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'Task7', 1&gt;2);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'Task8', 1&lt;2);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'Task9', 12);</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'Task10', 58);</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'Task11',.75);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'Task12',.15);</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'Task13', 'a' = 'a');</a:t>
              </a:r>
            </a:p>
          </p:txBody>
        </p:sp>
        <p:grpSp>
          <p:nvGrpSpPr>
            <p:cNvPr id="11" name="Group 10">
              <a:extLst>
                <a:ext uri="{FF2B5EF4-FFF2-40B4-BE49-F238E27FC236}">
                  <a16:creationId xmlns:a16="http://schemas.microsoft.com/office/drawing/2014/main" id="{5AF24F66-3216-41DC-9A48-1BE89E965E05}"/>
                </a:ext>
              </a:extLst>
            </p:cNvPr>
            <p:cNvGrpSpPr/>
            <p:nvPr/>
          </p:nvGrpSpPr>
          <p:grpSpPr>
            <a:xfrm>
              <a:off x="6170487" y="2347453"/>
              <a:ext cx="2674624" cy="3676743"/>
              <a:chOff x="6170487" y="2976478"/>
              <a:chExt cx="2674624"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170487" y="2976478"/>
                <a:ext cx="2610207"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266188" y="4193878"/>
                <a:ext cx="2578923"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418711980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1752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1752600" y="4847272"/>
            <a:ext cx="8686800" cy="1477328"/>
          </a:xfrm>
          <a:prstGeom prst="rect">
            <a:avLst/>
          </a:prstGeom>
          <a:solidFill>
            <a:srgbClr val="0070C0"/>
          </a:solidFill>
        </p:spPr>
        <p:txBody>
          <a:bodyPr wrap="square">
            <a:spAutoFit/>
          </a:bodyPr>
          <a:lstStyle/>
          <a:p>
            <a:r>
              <a:rPr lang="en-IN" dirty="0">
                <a:solidFill>
                  <a:schemeClr val="bg1"/>
                </a:solidFill>
              </a:rPr>
              <a:t>You also cannot use user variable as an enumeration value. This pair of statements do not work:</a:t>
            </a:r>
          </a:p>
          <a:p>
            <a:endParaRPr lang="en-IN" dirty="0">
              <a:solidFill>
                <a:schemeClr val="bg1"/>
              </a:solidFill>
            </a:endParaRPr>
          </a:p>
          <a:p>
            <a:r>
              <a:rPr lang="en-IN" dirty="0">
                <a:solidFill>
                  <a:schemeClr val="bg1"/>
                </a:solidFill>
              </a:rPr>
              <a:t>SET @mysize = 'medium';</a:t>
            </a:r>
          </a:p>
          <a:p>
            <a:r>
              <a:rPr lang="en-IN" dirty="0">
                <a:solidFill>
                  <a:schemeClr val="bg1"/>
                </a:solidFill>
              </a:rPr>
              <a:t>CREATE TABLE sizes ( size ENUM('small', @mysize, 'large'));</a:t>
            </a:r>
          </a:p>
        </p:txBody>
      </p:sp>
      <p:sp>
        <p:nvSpPr>
          <p:cNvPr id="3" name="Rectangle 2"/>
          <p:cNvSpPr/>
          <p:nvPr/>
        </p:nvSpPr>
        <p:spPr>
          <a:xfrm>
            <a:off x="1524000" y="16327"/>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8679596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1752600" y="838200"/>
            <a:ext cx="8686800" cy="1477328"/>
          </a:xfrm>
          <a:prstGeom prst="rect">
            <a:avLst/>
          </a:prstGeom>
          <a:solidFill>
            <a:srgbClr val="0070C0"/>
          </a:solidFill>
        </p:spPr>
        <p:txBody>
          <a:bodyPr wrap="square">
            <a:spAutoFit/>
          </a:bodyPr>
          <a:lstStyle/>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152400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1752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118884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1666844" y="214290"/>
            <a:ext cx="6929486"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update</a:t>
            </a:r>
            <a:r>
              <a:rPr lang="en-US" dirty="0"/>
              <a:t> j set date =  json_set(date, "$.canVote", 'False');</a:t>
            </a:r>
          </a:p>
        </p:txBody>
      </p:sp>
    </p:spTree>
    <p:extLst>
      <p:ext uri="{BB962C8B-B14F-4D97-AF65-F5344CB8AC3E}">
        <p14:creationId xmlns:p14="http://schemas.microsoft.com/office/powerpoint/2010/main" val="22174114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8463699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334176178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191344" y="2189763"/>
            <a:ext cx="1173730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('[10, 20, [30, 40], [50, 60, 70]]');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'$[0]');</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[50, 60, 70]]', '$[3][0]');</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('[10, 20, [30, 40]]', '$[0]', '$[1]');</a:t>
            </a:r>
          </a:p>
        </p:txBody>
      </p:sp>
      <p:sp>
        <p:nvSpPr>
          <p:cNvPr id="3" name="Rectangle 2"/>
          <p:cNvSpPr/>
          <p:nvPr/>
        </p:nvSpPr>
        <p:spPr>
          <a:xfrm>
            <a:off x="191344" y="4369970"/>
            <a:ext cx="1173730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 : "1001", "ename" : "saleel"}');</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 {"id" : "1001“ ,"ename" : "saleel"}, {"id" : "1002", "ename" : "sharmin", "mob" : "12345"} ]');</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Arial" panose="020B0604020202020204" pitchFamily="34" charset="0"/>
              </a:rPr>
              <a:t>JSON_EXTRACT </a:t>
            </a:r>
            <a:r>
              <a:rPr lang="en-IN" dirty="0">
                <a:latin typeface="Liberation Mono"/>
                <a:ea typeface="Times New Roman" panose="02020603050405020304" pitchFamily="18" charset="0"/>
              </a:rPr>
              <a:t>('[ {"id" : "1001" ,"ename" : "saleel"}, {"id" : "1002", "ename" : "sharmin", "mob" : "12345"} ]', '$[0].id');</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JSON_EXTRACT</a:t>
            </a:r>
            <a:r>
              <a:rPr lang="en-IN" dirty="0">
                <a:latin typeface="Liberation Mono"/>
                <a:ea typeface="Times New Roman" panose="02020603050405020304" pitchFamily="18" charset="0"/>
              </a:rPr>
              <a:t>('{"id" : "1001", "ename" : "saleel"}', '$.ename');</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204379" y="1705993"/>
            <a:ext cx="11635855"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125680399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(data json);</a:t>
            </a:r>
            <a:endParaRPr lang="en-US" sz="2000" dirty="0">
              <a:solidFill>
                <a:srgbClr val="0077AA"/>
              </a:solidFill>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"1001", "ename" : "saleel", "phone" : [123, 456]}</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"1002", "ename" : "sharmin" ,"phone" : [9922, 8811], "address" : "Paud Road"}</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{"empno" : "1003", "ename" : "vrushali", "phone" : [7788, 9977], "address" : {"city" : "Pune", "state" : "MH"}}</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"1004", "ename" : "ram" ,"phone" : [6672, 8811], "address" : "Paud Road"}, {"empno" : "1005", "ename" : "sham" ,"phone" : [6672, 8843], "address" : "Paud Road"} </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val="3700870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308324"/>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r>
              <a:rPr lang="en-IN" sz="2400" dirty="0">
                <a:solidFill>
                  <a:schemeClr val="accent4">
                    <a:lumMod val="75000"/>
                  </a:schemeClr>
                </a:solidFill>
                <a:latin typeface="Arial" panose="020B0604020202020204" pitchFamily="34" charset="0"/>
                <a:cs typeface="Arial" panose="020B0604020202020204" pitchFamily="34" charset="0"/>
              </a:rPr>
              <a:t>(</a:t>
            </a:r>
            <a:r>
              <a:rPr lang="en-IN" sz="2400" i="1" dirty="0">
                <a:solidFill>
                  <a:schemeClr val="accent4">
                    <a:lumMod val="75000"/>
                  </a:schemeClr>
                </a:solidFill>
              </a:rPr>
              <a:t>Entity</a:t>
            </a:r>
            <a:r>
              <a:rPr lang="en-IN" sz="2400" dirty="0">
                <a:solidFill>
                  <a:schemeClr val="accent4">
                    <a:lumMod val="75000"/>
                  </a:schemeClr>
                </a:solidFill>
              </a:rPr>
              <a:t> </a:t>
            </a:r>
            <a:r>
              <a:rPr lang="en-IN" sz="2400" i="1" dirty="0">
                <a:solidFill>
                  <a:schemeClr val="accent4">
                    <a:lumMod val="75000"/>
                  </a:schemeClr>
                </a:solidFill>
              </a:rPr>
              <a:t>integrity</a:t>
            </a:r>
            <a:r>
              <a:rPr lang="en-IN" sz="2400" dirty="0">
                <a:solidFill>
                  <a:schemeClr val="accent4">
                    <a:lumMod val="75000"/>
                  </a:schemeClr>
                </a:solidFill>
              </a:rPr>
              <a:t>)	</a:t>
            </a:r>
            <a:endParaRPr lang="en-IN" dirty="0">
              <a:solidFill>
                <a:schemeClr val="accent4">
                  <a:lumMod val="75000"/>
                </a:schemeClr>
              </a:solidFill>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Attributes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62210" y="1600200"/>
            <a:ext cx="1146758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263352" y="1986678"/>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a:t>
            </a:r>
            <a:r>
              <a:rPr lang="en-IN" dirty="0">
                <a:latin typeface="Liberation Mono"/>
                <a:ea typeface="Times New Roman" panose="02020603050405020304" pitchFamily="18" charset="0"/>
              </a:rPr>
              <a:t> (data, '$.empno')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'$.phone[1]')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"$.address.city")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JSON_EXTRACT </a:t>
            </a:r>
            <a:r>
              <a:rPr lang="en-IN" dirty="0">
                <a:latin typeface="Liberation Mono"/>
                <a:ea typeface="Times New Roman" panose="02020603050405020304" pitchFamily="18" charset="0"/>
              </a:rPr>
              <a:t>(data, "$.empno",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4797152"/>
            <a:ext cx="7795260" cy="1868044"/>
          </a:xfrm>
          <a:prstGeom prst="rect">
            <a:avLst/>
          </a:prstGeom>
        </p:spPr>
      </p:pic>
    </p:spTree>
    <p:extLst>
      <p:ext uri="{BB962C8B-B14F-4D97-AF65-F5344CB8AC3E}">
        <p14:creationId xmlns:p14="http://schemas.microsoft.com/office/powerpoint/2010/main" val="172134643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8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spTree>
    <p:extLst>
      <p:ext uri="{BB962C8B-B14F-4D97-AF65-F5344CB8AC3E}">
        <p14:creationId xmlns:p14="http://schemas.microsoft.com/office/powerpoint/2010/main" val="23504392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A492F78-925E-4BB0-892D-7D3AC4994E1D}"/>
              </a:ext>
            </a:extLst>
          </p:cNvPr>
          <p:cNvSpPr/>
          <p:nvPr/>
        </p:nvSpPr>
        <p:spPr>
          <a:xfrm>
            <a:off x="262558" y="869754"/>
            <a:ext cx="11665296" cy="4893647"/>
          </a:xfrm>
          <a:prstGeom prst="rect">
            <a:avLst/>
          </a:prstGeom>
          <a:solidFill>
            <a:schemeClr val="bg1"/>
          </a:solid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p:txBody>
      </p:sp>
    </p:spTree>
    <p:extLst>
      <p:ext uri="{BB962C8B-B14F-4D97-AF65-F5344CB8AC3E}">
        <p14:creationId xmlns:p14="http://schemas.microsoft.com/office/powerpoint/2010/main" val="109757467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439593"/>
            <a:ext cx="8208911" cy="3139321"/>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b="1" dirty="0">
                <a:solidFill>
                  <a:srgbClr val="C00000"/>
                </a:solidFill>
                <a:latin typeface="Liberation Mono"/>
                <a:cs typeface="Arial" panose="020B0604020202020204" pitchFamily="34" charset="0"/>
              </a:rPr>
              <a:t>DEFAULT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b="1" dirty="0">
                <a:solidFill>
                  <a:srgbClr val="C00000"/>
                </a:solidFill>
                <a:latin typeface="Liberation Mono"/>
                <a:cs typeface="Arial" panose="020B0604020202020204" pitchFamily="34" charset="0"/>
              </a:rPr>
              <a:t>DEFAULT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5112568"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000948"/>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257620"/>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649685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2" y="4339971"/>
            <a:ext cx="3515629"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335361" y="115673"/>
            <a:ext cx="3672408" cy="646331"/>
          </a:xfrm>
          <a:prstGeom prst="rect">
            <a:avLst/>
          </a:prstGeom>
          <a:solidFill>
            <a:schemeClr val="bg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8" name="Rectangle 7">
            <a:extLst>
              <a:ext uri="{FF2B5EF4-FFF2-40B4-BE49-F238E27FC236}">
                <a16:creationId xmlns:a16="http://schemas.microsoft.com/office/drawing/2014/main" id="{56BABA31-D6D1-483B-8498-12B917B0631B}"/>
              </a:ext>
            </a:extLst>
          </p:cNvPr>
          <p:cNvSpPr/>
          <p:nvPr/>
        </p:nvSpPr>
        <p:spPr>
          <a:xfrm>
            <a:off x="509068" y="108783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233660" y="37890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6913574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b="1" dirty="0">
                <a:solidFill>
                  <a:srgbClr val="C00000"/>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1652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652649" y="3154618"/>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676401" y="4876800"/>
            <a:ext cx="4198393"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658616"/>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116632"/>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36450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0D29BF7-9F11-468A-8017-29DD4A031765}"/>
              </a:ext>
            </a:extLst>
          </p:cNvPr>
          <p:cNvSpPr/>
          <p:nvPr/>
        </p:nvSpPr>
        <p:spPr>
          <a:xfrm>
            <a:off x="108578" y="5229200"/>
            <a:ext cx="11964086" cy="923330"/>
          </a:xfrm>
          <a:prstGeom prst="rect">
            <a:avLst/>
          </a:prstGeom>
        </p:spPr>
        <p:txBody>
          <a:bodyPr wrap="square">
            <a:spAutoFit/>
          </a:bodyPr>
          <a:lstStyle/>
          <a:p>
            <a:pPr marL="285750" indent="-285750">
              <a:buFont typeface="Arial" panose="020B0604020202020204" pitchFamily="34" charset="0"/>
              <a:buChar char="•"/>
            </a:pPr>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408514119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7488832"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AUTO_INCREMENT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138087"/>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495E03D-2823-4F59-8326-91B9D2E19E23}"/>
              </a:ext>
            </a:extLst>
          </p:cNvPr>
          <p:cNvSpPr/>
          <p:nvPr/>
        </p:nvSpPr>
        <p:spPr>
          <a:xfrm>
            <a:off x="479376" y="3307504"/>
            <a:ext cx="11161239" cy="1015663"/>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When you select a column with type ZEROFILL it pads the displayed value of the field with zeros up to the display width specified in the column definition. Values longer than the display width are not truncated.</a:t>
            </a:r>
          </a:p>
        </p:txBody>
      </p:sp>
    </p:spTree>
    <p:extLst>
      <p:ext uri="{BB962C8B-B14F-4D97-AF65-F5344CB8AC3E}">
        <p14:creationId xmlns:p14="http://schemas.microsoft.com/office/powerpoint/2010/main" val="66294670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UNSIGNED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ZEROFILL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CONSTRAINTS can be classified into two types – </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 Level</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Level.</a:t>
            </a:r>
          </a:p>
          <a:p>
            <a:endParaRPr lang="en-US" sz="8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MUL.</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3816"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801314"/>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aadhar_card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aadhar_card are columns, EmployeeID is preferable choice, as aadhar_card are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aadhar_card are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aadhar_card are columns, then you can make FullName + DateOfBirth as Composite primary Key. But still there can be a narrow chance of duplicate row.</a:t>
            </a:r>
          </a:p>
        </p:txBody>
      </p:sp>
      <p:sp>
        <p:nvSpPr>
          <p:cNvPr id="8" name="Rectangle 7">
            <a:extLst>
              <a:ext uri="{FF2B5EF4-FFF2-40B4-BE49-F238E27FC236}">
                <a16:creationId xmlns:a16="http://schemas.microsoft.com/office/drawing/2014/main" id="{E6878867-0B55-4435-9B9D-766BF2854841}"/>
              </a:ext>
            </a:extLst>
          </p:cNvPr>
          <p:cNvSpPr/>
          <p:nvPr/>
        </p:nvSpPr>
        <p:spPr>
          <a:xfrm>
            <a:off x="47328" y="134249"/>
            <a:ext cx="7812868" cy="430887"/>
          </a:xfrm>
          <a:prstGeom prst="rect">
            <a:avLst/>
          </a:prstGeom>
          <a:noFill/>
        </p:spPr>
        <p:txBody>
          <a:bodyPr wrap="square">
            <a:spAutoFit/>
          </a:bodyPr>
          <a:lstStyle/>
          <a:p>
            <a:r>
              <a:rPr lang="en-US" sz="2200" b="1" i="1" dirty="0">
                <a:solidFill>
                  <a:schemeClr val="accent4">
                    <a:lumMod val="50000"/>
                  </a:schemeClr>
                </a:solidFill>
                <a:latin typeface="Gentium Basic"/>
              </a:rPr>
              <a:t>r </a:t>
            </a:r>
            <a:r>
              <a:rPr lang="en-US" sz="2200" dirty="0">
                <a:solidFill>
                  <a:schemeClr val="accent4">
                    <a:lumMod val="50000"/>
                  </a:schemeClr>
                </a:solidFill>
                <a:latin typeface="Gentium Basic"/>
              </a:rPr>
              <a:t>= Employee { EmployeeID, FullName, aadhar_card, DateOfBirth }</a:t>
            </a:r>
          </a:p>
        </p:txBody>
      </p:sp>
    </p:spTree>
    <p:extLst>
      <p:ext uri="{BB962C8B-B14F-4D97-AF65-F5344CB8AC3E}">
        <p14:creationId xmlns:p14="http://schemas.microsoft.com/office/powerpoint/2010/main" val="424276235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Primary Key</a:t>
            </a:r>
          </a:p>
        </p:txBody>
      </p:sp>
      <p:sp>
        <p:nvSpPr>
          <p:cNvPr id="2" name="Rectangle 1"/>
          <p:cNvSpPr/>
          <p:nvPr/>
        </p:nvSpPr>
        <p:spPr>
          <a:xfrm>
            <a:off x="1676977" y="1600200"/>
            <a:ext cx="883804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676977" y="757469"/>
            <a:ext cx="8838049"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676977" y="4191001"/>
            <a:ext cx="4571405" cy="1754326"/>
          </a:xfrm>
          <a:prstGeom prst="rect">
            <a:avLst/>
          </a:prstGeom>
          <a:solidFill>
            <a:schemeClr val="bg1"/>
          </a:solidFill>
        </p:spPr>
        <p:txBody>
          <a:bodyPr>
            <a:spAutoFit/>
          </a:bodyPr>
          <a:lstStyle/>
          <a:p>
            <a:pPr>
              <a:lnSpc>
                <a:spcPct val="150000"/>
              </a:lnSpc>
            </a:pPr>
            <a:r>
              <a:rPr lang="en-IN" b="1" dirty="0">
                <a:latin typeface="Arial" panose="020B0604020202020204" pitchFamily="34" charset="0"/>
                <a:cs typeface="Arial" panose="020B0604020202020204" pitchFamily="34" charset="0"/>
              </a:rPr>
              <a:t>data dictionary </a:t>
            </a:r>
          </a:p>
          <a:p>
            <a:pPr>
              <a:lnSpc>
                <a:spcPct val="150000"/>
              </a:lnSpc>
            </a:pPr>
            <a:r>
              <a:rPr lang="en-IN" dirty="0">
                <a:latin typeface="Arial" panose="020B0604020202020204" pitchFamily="34" charset="0"/>
                <a:cs typeface="Arial" panose="020B0604020202020204" pitchFamily="34" charset="0"/>
              </a:rPr>
              <a:t>information_schema.table_constraints;</a:t>
            </a:r>
          </a:p>
          <a:p>
            <a:pPr>
              <a:lnSpc>
                <a:spcPct val="150000"/>
              </a:lnSpc>
            </a:pPr>
            <a:r>
              <a:rPr lang="en-IN" dirty="0">
                <a:latin typeface="Arial" panose="020B0604020202020204" pitchFamily="34" charset="0"/>
                <a:cs typeface="Arial" panose="020B0604020202020204" pitchFamily="34" charset="0"/>
              </a:rPr>
              <a:t>information_schema.key_column_usage;</a:t>
            </a:r>
          </a:p>
          <a:p>
            <a:pPr>
              <a:lnSpc>
                <a:spcPct val="150000"/>
              </a:lnSpc>
            </a:pPr>
            <a:r>
              <a:rPr lang="en-IN" dirty="0">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6476951" y="4104929"/>
            <a:ext cx="4038074"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1757715"/>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1759201"/>
            <a:ext cx="385242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r>
              <a:rPr lang="en-IN" dirty="0">
                <a:solidFill>
                  <a:srgbClr val="C00000"/>
                </a:solidFill>
                <a:latin typeface="Liberation Mono"/>
                <a:cs typeface="Arial" panose="020B0604020202020204" pitchFamily="34" charset="0"/>
              </a:rPr>
              <a:t>   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005064"/>
            <a:ext cx="5976664"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005064"/>
            <a:ext cx="4190160" cy="2031325"/>
          </a:xfrm>
          <a:prstGeom prst="rect">
            <a:avLst/>
          </a:prstGeom>
          <a:noFill/>
        </p:spPr>
        <p:txBody>
          <a:bodyPr wrap="square">
            <a:spAutoFit/>
          </a:bodyPr>
          <a:lstStyle/>
          <a:p>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latin typeface="Liberation Mono"/>
              </a:rPr>
              <a:t> </a:t>
            </a:r>
            <a:r>
              <a:rPr lang="en-US" dirty="0">
                <a:solidFill>
                  <a:srgbClr val="C00000"/>
                </a:solidFill>
                <a:latin typeface="Liberation Mono"/>
                <a:cs typeface="Arial" panose="020B0604020202020204" pitchFamily="34" charset="0"/>
              </a:rPr>
              <a:t>NULL</a:t>
            </a:r>
            <a:r>
              <a:rPr lang="en-US" dirty="0">
                <a:latin typeface="Liberation Mono"/>
              </a:rPr>
              <a:t> </a:t>
            </a:r>
            <a:r>
              <a:rPr lang="en-US" dirty="0">
                <a:solidFill>
                  <a:srgbClr val="C00000"/>
                </a:solidFill>
                <a:latin typeface="Liberation Mono"/>
                <a:cs typeface="Arial" panose="020B0604020202020204" pitchFamily="34" charset="0"/>
              </a:rPr>
              <a:t>UNIQUE</a:t>
            </a:r>
            <a:r>
              <a:rPr lang="en-US" dirty="0">
                <a:latin typeface="Liberation Mono"/>
              </a:rPr>
              <a:t>,</a:t>
            </a:r>
          </a:p>
          <a:p>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894798" y="4077072"/>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894798" y="1753977"/>
            <a:ext cx="77768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393851692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43761501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407368" y="3688061"/>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321575" y="1500524"/>
            <a:ext cx="3902217"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0238732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020323"/>
            <a:ext cx="5544616"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452683"/>
            <a:ext cx="4221079"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1556560"/>
            <a:ext cx="3782833"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Tree>
    <p:extLst>
      <p:ext uri="{BB962C8B-B14F-4D97-AF65-F5344CB8AC3E}">
        <p14:creationId xmlns:p14="http://schemas.microsoft.com/office/powerpoint/2010/main" val="140717942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51572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21575" y="1614613"/>
            <a:ext cx="5544616"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239114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407368"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009B3B35-811C-4811-8858-D19837C677F7}"/>
              </a:ext>
            </a:extLst>
          </p:cNvPr>
          <p:cNvSpPr/>
          <p:nvPr/>
        </p:nvSpPr>
        <p:spPr>
          <a:xfrm>
            <a:off x="209761"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5375920" y="2780929"/>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5485034"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Tree>
    <p:extLst>
      <p:ext uri="{BB962C8B-B14F-4D97-AF65-F5344CB8AC3E}">
        <p14:creationId xmlns:p14="http://schemas.microsoft.com/office/powerpoint/2010/main" val="83846314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99392"/>
            <a:ext cx="868680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400" b="1" i="1" dirty="0">
                <a:solidFill>
                  <a:srgbClr val="C00000"/>
                </a:solidFill>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id="{EEBA559D-3E46-4815-998E-8C4AEAC445F6}"/>
              </a:ext>
            </a:extLst>
          </p:cNvPr>
          <p:cNvSpPr/>
          <p:nvPr/>
        </p:nvSpPr>
        <p:spPr>
          <a:xfrm>
            <a:off x="407369" y="5157192"/>
            <a:ext cx="10478119" cy="1200329"/>
          </a:xfrm>
          <a:prstGeom prst="rect">
            <a:avLst/>
          </a:prstGeom>
          <a:noFill/>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and they cannot be defined as temporary tables.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9145016" cy="2031325"/>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191344" y="1124744"/>
            <a:ext cx="11545071" cy="1169551"/>
          </a:xfrm>
          <a:prstGeom prst="rect">
            <a:avLst/>
          </a:prstGeom>
        </p:spPr>
        <p:txBody>
          <a:bodyPr wrap="square">
            <a:spAutoFit/>
          </a:bodyPr>
          <a:lstStyle/>
          <a:p>
            <a:r>
              <a:rPr lang="en-US" sz="2400" dirty="0">
                <a:solidFill>
                  <a:srgbClr val="FF0000"/>
                </a:solidFill>
                <a:latin typeface="Arial" panose="020B0604020202020204" pitchFamily="34" charset="0"/>
                <a:cs typeface="Arial" panose="020B0604020202020204" pitchFamily="34" charset="0"/>
              </a:rPr>
              <a:t>Note:</a:t>
            </a:r>
          </a:p>
          <a:p>
            <a:endParaRPr lang="en-US" sz="800" dirty="0">
              <a:solidFill>
                <a:srgbClr val="002060"/>
              </a:solidFill>
            </a:endParaRPr>
          </a:p>
          <a:p>
            <a:pPr marL="285750" indent="-285750">
              <a:buFont typeface="Arial" panose="020B0604020202020204" pitchFamily="34" charset="0"/>
              <a:buChar char="•"/>
            </a:pPr>
            <a:r>
              <a:rPr lang="en-US" dirty="0">
                <a:solidFill>
                  <a:srgbClr val="002060"/>
                </a:solidFill>
              </a:rPr>
              <a:t>If we don’t give constraint name. System will automatically generated the constraint name and will assign to foreign key constraint</a:t>
            </a:r>
            <a:r>
              <a:rPr lang="en-US" dirty="0">
                <a:solidFill>
                  <a:schemeClr val="accent6">
                    <a:lumMod val="50000"/>
                  </a:schemeClr>
                </a:solidFill>
              </a:rPr>
              <a:t>. </a:t>
            </a:r>
            <a:r>
              <a:rPr lang="en-US" sz="2000" b="1" dirty="0">
                <a:solidFill>
                  <a:schemeClr val="accent6">
                    <a:lumMod val="50000"/>
                  </a:schemeClr>
                </a:solidFill>
              </a:rPr>
              <a:t>e.g. login_ibfk_1, login_ibfk_2, …..</a:t>
            </a:r>
            <a:endParaRPr lang="en-IN" b="1" dirty="0">
              <a:solidFill>
                <a:schemeClr val="accent6">
                  <a:lumMod val="50000"/>
                </a:schemeClr>
              </a:solidFill>
            </a:endParaRP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110413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4775898" y="1481633"/>
            <a:ext cx="4392488"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r>
              <a:rPr lang="en-IN" dirty="0">
                <a:latin typeface="Liberation Mono"/>
                <a:ea typeface="Times New Roman" panose="02020603050405020304" pitchFamily="18" charset="0"/>
              </a:rPr>
              <a:t>   </a:t>
            </a:r>
            <a:r>
              <a:rPr lang="en-IN" dirty="0" err="1">
                <a:latin typeface="Liberation Mono"/>
                <a:ea typeface="Times New Roman" panose="02020603050405020304" pitchFamily="18" charset="0"/>
              </a:rPr>
              <a:t>shop_id</a:t>
            </a:r>
            <a:r>
              <a:rPr lang="en-IN" dirty="0">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71364"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519937"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8082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407369"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6" y="3125868"/>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28580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1" grpId="0"/>
    </p:bldLst>
  </p:timing>
</p:sld>
</file>

<file path=ppt/slides/slide4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rgbClr val="0077AA"/>
                </a:solidFill>
                <a:latin typeface="Liberation Mono"/>
                <a:ea typeface="Times New Roman" panose="02020603050405020304" pitchFamily="18"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785652"/>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 / Arity</a:t>
            </a:r>
            <a:r>
              <a:rPr lang="en-IN" sz="2000" dirty="0">
                <a:solidFill>
                  <a:srgbClr val="0089A4"/>
                </a:solidFill>
                <a:latin typeface="Gentium Basic"/>
              </a:rPr>
              <a:t>: Total no of attributes/columns present in a relation/table is called degree of the relation and is denoted by d(</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of tuples present in a relation or rows present in a table, is called cardinality of a relation and is denoted by </a:t>
            </a:r>
            <a:r>
              <a:rPr lang="en-IN" sz="2000" b="1" i="1" dirty="0">
                <a:solidFill>
                  <a:srgbClr val="0089A4"/>
                </a:solidFill>
                <a:latin typeface="Gentium Basic"/>
              </a:rPr>
              <a:t>|R|</a:t>
            </a:r>
            <a:r>
              <a:rPr lang="en-IN" sz="2000" dirty="0">
                <a:solidFill>
                  <a:srgbClr val="0089A4"/>
                </a:solidFill>
                <a:latin typeface="Gentium Basic"/>
              </a:rPr>
              <a:t>.</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Literals, deterministic built-in functions, and operators are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Sub-queries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mj-lt"/>
              <a:buAutoNum type="arabicPeriod"/>
            </a:pPr>
            <a:r>
              <a:rPr lang="en-US" dirty="0">
                <a:solidFill>
                  <a:srgbClr val="006C86"/>
                </a:solidFill>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FF0000"/>
              </a:solidFill>
              <a:latin typeface="Arial" panose="020B0604020202020204" pitchFamily="34" charset="0"/>
              <a:cs typeface="Arial" panose="020B0604020202020204" pitchFamily="34" charset="0"/>
            </a:endParaRPr>
          </a:p>
          <a:p>
            <a:endParaRPr lang="en-US" sz="800" dirty="0">
              <a:solidFill>
                <a:srgbClr val="006C86"/>
              </a:solidFill>
              <a:latin typeface="Arial" panose="020B0604020202020204" pitchFamily="34" charset="0"/>
              <a:cs typeface="Arial" panose="020B0604020202020204" pitchFamily="34" charset="0"/>
            </a:endParaRPr>
          </a:p>
          <a:p>
            <a:r>
              <a:rPr lang="en-US" dirty="0">
                <a:solidFill>
                  <a:srgbClr val="006C86"/>
                </a:solidFill>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Tree>
    <p:extLst>
      <p:ext uri="{BB962C8B-B14F-4D97-AF65-F5344CB8AC3E}">
        <p14:creationId xmlns:p14="http://schemas.microsoft.com/office/powerpoint/2010/main" val="301431482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4816737" y="163351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101696"/>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0" y="4101697"/>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903065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1628801"/>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7338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763354"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315432" y="1555022"/>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315432" y="4226543"/>
            <a:ext cx="5990961"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795" y="587727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Tree>
    <p:extLst>
      <p:ext uri="{BB962C8B-B14F-4D97-AF65-F5344CB8AC3E}">
        <p14:creationId xmlns:p14="http://schemas.microsoft.com/office/powerpoint/2010/main" val="8282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4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0077AA"/>
                </a:solidFill>
                <a:latin typeface="Liberation Mono"/>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spTree>
    <p:extLst>
      <p:ext uri="{BB962C8B-B14F-4D97-AF65-F5344CB8AC3E}">
        <p14:creationId xmlns:p14="http://schemas.microsoft.com/office/powerpoint/2010/main" val="2581842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30624"/>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4182" y="1845440"/>
            <a:ext cx="10111418" cy="646331"/>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Arial" panose="020B0604020202020204" pitchFamily="34" charset="0"/>
                <a:cs typeface="Arial" panose="020B0604020202020204" pitchFamily="34" charset="0"/>
              </a:rPr>
              <a:t>Domain Constraint = </a:t>
            </a:r>
            <a:r>
              <a:rPr lang="en-IN" dirty="0">
                <a:solidFill>
                  <a:schemeClr val="tx1">
                    <a:lumMod val="65000"/>
                    <a:lumOff val="35000"/>
                  </a:schemeClr>
                </a:solidFill>
                <a:latin typeface="Arial" panose="020B0604020202020204" pitchFamily="34" charset="0"/>
                <a:cs typeface="Arial" panose="020B0604020202020204" pitchFamily="34" charset="0"/>
              </a:rPr>
              <a:t>data type + Constraints (NOT NULL / UNIQUE / PRIMARY KEY / FOREIGN KEY / CHECK / DEFAULT)</a:t>
            </a:r>
          </a:p>
        </p:txBody>
      </p:sp>
      <p:sp>
        <p:nvSpPr>
          <p:cNvPr id="4" name="Rectangle 3"/>
          <p:cNvSpPr/>
          <p:nvPr/>
        </p:nvSpPr>
        <p:spPr>
          <a:xfrm>
            <a:off x="404182" y="2819401"/>
            <a:ext cx="10111418" cy="646331"/>
          </a:xfrm>
          <a:prstGeom prst="rect">
            <a:avLst/>
          </a:prstGeom>
        </p:spPr>
        <p:txBody>
          <a:bodyPr wrap="square">
            <a:spAutoFit/>
          </a:bodyPr>
          <a:lstStyle/>
          <a:p>
            <a:r>
              <a:rPr lang="en-IN" b="1" dirty="0">
                <a:solidFill>
                  <a:srgbClr val="0089A4"/>
                </a:solidFill>
                <a:latin typeface="Arial" panose="020B0604020202020204" pitchFamily="34" charset="0"/>
                <a:cs typeface="Arial" panose="020B0604020202020204" pitchFamily="34" charset="0"/>
              </a:rPr>
              <a:t>Data</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integrity:</a:t>
            </a:r>
            <a:r>
              <a:rPr lang="en-IN" dirty="0">
                <a:solidFill>
                  <a:srgbClr val="0089A4"/>
                </a:solidFill>
                <a:latin typeface="Arial" panose="020B0604020202020204" pitchFamily="34" charset="0"/>
                <a:cs typeface="Arial" panose="020B0604020202020204" pitchFamily="34" charset="0"/>
              </a:rPr>
              <a:t> </a:t>
            </a:r>
            <a:r>
              <a:rPr lang="en-IN" dirty="0">
                <a:solidFill>
                  <a:schemeClr val="tx1">
                    <a:lumMod val="65000"/>
                    <a:lumOff val="35000"/>
                  </a:schemeClr>
                </a:solidFill>
                <a:latin typeface="Arial" panose="020B0604020202020204" pitchFamily="34" charset="0"/>
                <a:cs typeface="Arial" panose="020B0604020202020204" pitchFamily="34" charset="0"/>
              </a:rPr>
              <a:t>refers to the validity of data, meaning data is consistent and correct. Data integrity is normally enforced in a database by a series of integrity constraints or rules. </a:t>
            </a:r>
          </a:p>
        </p:txBody>
      </p:sp>
      <p:sp>
        <p:nvSpPr>
          <p:cNvPr id="6" name="Rectangle 5"/>
          <p:cNvSpPr/>
          <p:nvPr/>
        </p:nvSpPr>
        <p:spPr>
          <a:xfrm>
            <a:off x="404182" y="4705224"/>
            <a:ext cx="9997118" cy="1287532"/>
          </a:xfrm>
          <a:prstGeom prst="rect">
            <a:avLst/>
          </a:prstGeom>
        </p:spPr>
        <p:txBody>
          <a:bodyPr wrap="square">
            <a:spAutoFit/>
          </a:bodyPr>
          <a:lstStyle/>
          <a:p>
            <a:pPr>
              <a:lnSpc>
                <a:spcPct val="150000"/>
              </a:lnSpc>
            </a:pPr>
            <a:r>
              <a:rPr lang="en-IN" b="1" i="1" dirty="0">
                <a:solidFill>
                  <a:srgbClr val="006C86"/>
                </a:solidFill>
                <a:latin typeface="Arial" panose="020B0604020202020204" pitchFamily="34" charset="0"/>
                <a:cs typeface="Arial" panose="020B0604020202020204" pitchFamily="34" charset="0"/>
              </a:rPr>
              <a:t>Entity</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primary key. 		</a:t>
            </a:r>
          </a:p>
          <a:p>
            <a:pPr>
              <a:lnSpc>
                <a:spcPct val="150000"/>
              </a:lnSpc>
            </a:pPr>
            <a:r>
              <a:rPr lang="en-IN" b="1" i="1" dirty="0">
                <a:solidFill>
                  <a:srgbClr val="006C86"/>
                </a:solidFill>
                <a:latin typeface="Arial" panose="020B0604020202020204" pitchFamily="34" charset="0"/>
                <a:cs typeface="Arial" panose="020B0604020202020204" pitchFamily="34" charset="0"/>
              </a:rPr>
              <a:t>Referential</a:t>
            </a:r>
            <a:r>
              <a:rPr lang="en-IN"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dirty="0">
                <a:solidFill>
                  <a:srgbClr val="006C86"/>
                </a:solidFill>
                <a:latin typeface="Arial" panose="020B0604020202020204" pitchFamily="34" charset="0"/>
                <a:cs typeface="Arial" panose="020B0604020202020204" pitchFamily="34" charset="0"/>
              </a:rPr>
              <a:t> concerns the concept of a foreign key.</a:t>
            </a:r>
          </a:p>
          <a:p>
            <a:pPr>
              <a:lnSpc>
                <a:spcPct val="150000"/>
              </a:lnSpc>
            </a:pPr>
            <a:r>
              <a:rPr lang="en-IN" b="1" i="1" dirty="0">
                <a:solidFill>
                  <a:srgbClr val="006C86"/>
                </a:solidFill>
                <a:latin typeface="Arial" panose="020B0604020202020204" pitchFamily="34" charset="0"/>
                <a:cs typeface="Arial" panose="020B0604020202020204" pitchFamily="34" charset="0"/>
              </a:rPr>
              <a:t>Domain</a:t>
            </a:r>
            <a:r>
              <a:rPr lang="en-IN" i="1" dirty="0">
                <a:solidFill>
                  <a:srgbClr val="006C86"/>
                </a:solidFill>
                <a:latin typeface="Arial" panose="020B0604020202020204" pitchFamily="34" charset="0"/>
                <a:cs typeface="Arial" panose="020B0604020202020204" pitchFamily="34" charset="0"/>
              </a:rPr>
              <a:t> </a:t>
            </a:r>
            <a:r>
              <a:rPr lang="en-IN" b="1" i="1" dirty="0">
                <a:solidFill>
                  <a:srgbClr val="006C86"/>
                </a:solidFill>
                <a:latin typeface="Arial" panose="020B0604020202020204" pitchFamily="34" charset="0"/>
                <a:cs typeface="Arial" panose="020B0604020202020204" pitchFamily="34" charset="0"/>
              </a:rPr>
              <a:t>integrity</a:t>
            </a:r>
            <a:r>
              <a:rPr lang="en-IN" i="1" dirty="0">
                <a:solidFill>
                  <a:srgbClr val="006C86"/>
                </a:solidFill>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A domain is a set of values of the same type.</a:t>
            </a:r>
          </a:p>
        </p:txBody>
      </p:sp>
      <p:sp>
        <p:nvSpPr>
          <p:cNvPr id="7" name="Rectangle 6"/>
          <p:cNvSpPr/>
          <p:nvPr/>
        </p:nvSpPr>
        <p:spPr>
          <a:xfrm>
            <a:off x="404183" y="4058894"/>
            <a:ext cx="9978098" cy="369332"/>
          </a:xfrm>
          <a:prstGeom prst="rect">
            <a:avLst/>
          </a:prstGeom>
        </p:spPr>
        <p:txBody>
          <a:bodyPr wrap="square">
            <a:spAutoFit/>
          </a:bodyPr>
          <a:lstStyle/>
          <a:p>
            <a:r>
              <a:rPr lang="en-IN" dirty="0">
                <a:solidFill>
                  <a:srgbClr val="0089A4"/>
                </a:solidFill>
                <a:latin typeface="Arial" panose="020B0604020202020204" pitchFamily="34" charset="0"/>
                <a:cs typeface="Arial" panose="020B0604020202020204" pitchFamily="34" charset="0"/>
              </a:rPr>
              <a:t>Three types of integrity constraints: </a:t>
            </a:r>
            <a:r>
              <a:rPr lang="en-IN" b="1" i="1" dirty="0">
                <a:solidFill>
                  <a:srgbClr val="0089A4"/>
                </a:solidFill>
                <a:latin typeface="Arial" panose="020B0604020202020204" pitchFamily="34" charset="0"/>
                <a:cs typeface="Arial" panose="020B0604020202020204" pitchFamily="34" charset="0"/>
              </a:rPr>
              <a:t>entity integrity, referential integrity and domain integrity</a:t>
            </a:r>
            <a:r>
              <a:rPr lang="en-IN" dirty="0">
                <a:solidFill>
                  <a:srgbClr val="0089A4"/>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b="1" dirty="0">
                <a:solidFill>
                  <a:srgbClr val="FF0000"/>
                </a:solidFill>
                <a:latin typeface="Arial" panose="020B0604020202020204" pitchFamily="34" charset="0"/>
                <a:cs typeface="Arial" panose="020B0604020202020204" pitchFamily="34" charset="0"/>
              </a:rPr>
              <a:t>Remember</a:t>
            </a:r>
            <a:r>
              <a:rPr lang="en-IN" sz="2400" b="1"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50117"/>
            <a:ext cx="7154010" cy="1711366"/>
          </a:xfrm>
          <a:prstGeom prst="rect">
            <a:avLst/>
          </a:prstGeom>
        </p:spPr>
        <p:txBody>
          <a:bodyPr wrap="non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ENGINE = InnoDB</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TABLE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TABLE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c4</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DROP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COLUMN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c5,</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p>
        </p:txBody>
      </p:sp>
    </p:spTree>
    <p:extLst>
      <p:ext uri="{BB962C8B-B14F-4D97-AF65-F5344CB8AC3E}">
        <p14:creationId xmlns:p14="http://schemas.microsoft.com/office/powerpoint/2010/main" val="42387801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2FBE25-4382-4D9A-B478-19BC61C8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7" y="116632"/>
            <a:ext cx="1371859" cy="445150"/>
          </a:xfrm>
          <a:prstGeom prst="rect">
            <a:avLst/>
          </a:prstGeom>
        </p:spPr>
      </p:pic>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951985" y="1159158"/>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5951985"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23393" y="3348862"/>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23394" y="2926839"/>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5951986" y="3332493"/>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5961762" y="2924944"/>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23393" y="5180999"/>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id="{93FD1A32-1F80-4437-B196-5E645FC50866}"/>
              </a:ext>
            </a:extLst>
          </p:cNvPr>
          <p:cNvSpPr/>
          <p:nvPr/>
        </p:nvSpPr>
        <p:spPr>
          <a:xfrm>
            <a:off x="623393" y="4758977"/>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731548"/>
            <a:ext cx="11161240" cy="249299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24082875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5" name="Rectangle 4">
            <a:extLst>
              <a:ext uri="{FF2B5EF4-FFF2-40B4-BE49-F238E27FC236}">
                <a16:creationId xmlns:a16="http://schemas.microsoft.com/office/drawing/2014/main" id="{536E4FBF-C6C5-4A49-985C-9E710BF03905}"/>
              </a:ext>
            </a:extLst>
          </p:cNvPr>
          <p:cNvSpPr/>
          <p:nvPr/>
        </p:nvSpPr>
        <p:spPr>
          <a:xfrm>
            <a:off x="407368" y="683403"/>
            <a:ext cx="11521280"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92D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66199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517232"/>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21599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325067"/>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169277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217587"/>
            <a:ext cx="6167073" cy="861774"/>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646878"/>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676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8" name="Rectangle 7"/>
          <p:cNvSpPr/>
          <p:nvPr/>
        </p:nvSpPr>
        <p:spPr>
          <a:xfrm>
            <a:off x="1666844" y="2643183"/>
            <a:ext cx="8715436" cy="646331"/>
          </a:xfrm>
          <a:prstGeom prst="rect">
            <a:avLst/>
          </a:prstGeom>
        </p:spPr>
        <p:txBody>
          <a:bodyPr wrap="square">
            <a:spAutoFit/>
          </a:bodyPr>
          <a:lstStyle/>
          <a:p>
            <a:r>
              <a:rPr lang="en-US" dirty="0">
                <a:solidFill>
                  <a:srgbClr val="006C86"/>
                </a:solidFill>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36630032"/>
              </p:ext>
            </p:extLst>
          </p:nvPr>
        </p:nvGraphicFramePr>
        <p:xfrm>
          <a:off x="119532" y="738286"/>
          <a:ext cx="11952936" cy="4927577"/>
        </p:xfrm>
        <a:graphic>
          <a:graphicData uri="http://schemas.openxmlformats.org/drawingml/2006/table">
            <a:tbl>
              <a:tblPr>
                <a:tableStyleId>{22838BEF-8BB2-4498-84A7-C5851F593DF1}</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2200" cap="all" dirty="0"/>
                        <a:t>SIMPLE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tc>
                  <a:txBody>
                    <a:bodyPr/>
                    <a:lstStyle/>
                    <a:p>
                      <a:pPr algn="ctr" fontAlgn="base"/>
                      <a:r>
                        <a:rPr lang="en-US" sz="2200" cap="all" dirty="0"/>
                        <a:t>COMPLEX VIEW</a:t>
                      </a:r>
                      <a:endParaRPr lang="en-US" sz="2200" b="1" cap="all" dirty="0">
                        <a:solidFill>
                          <a:srgbClr val="000000"/>
                        </a:solidFill>
                        <a:latin typeface="Arial" pitchFamily="34" charset="0"/>
                        <a:cs typeface="Arial" pitchFamily="34" charset="0"/>
                      </a:endParaRPr>
                    </a:p>
                  </a:txBody>
                  <a:tcPr marL="40378" marR="40378" marT="40378" marB="40378" anchor="ctr">
                    <a:solidFill>
                      <a:schemeClr val="bg1"/>
                    </a:solidFill>
                  </a:tcPr>
                </a:tc>
                <a:extLst>
                  <a:ext uri="{0D108BD9-81ED-4DB2-BD59-A6C34878D82A}">
                    <a16:rowId xmlns:a16="http://schemas.microsoft.com/office/drawing/2014/main" val="10000"/>
                  </a:ext>
                </a:extLst>
              </a:tr>
              <a:tr h="689681">
                <a:tc>
                  <a:txBody>
                    <a:bodyPr/>
                    <a:lstStyle/>
                    <a:p>
                      <a:pPr algn="l" fontAlgn="base"/>
                      <a:r>
                        <a:rPr lang="en-US" sz="1800" dirty="0">
                          <a:latin typeface="Arial" panose="020B0604020202020204" pitchFamily="34" charset="0"/>
                          <a:cs typeface="Arial" panose="020B0604020202020204" pitchFamily="34" charset="0"/>
                        </a:rPr>
                        <a:t>Contains only one single base table or is created from only one table.</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Conatins more than one base tables or is created from more than one tables.</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1"/>
                  </a:ext>
                </a:extLst>
              </a:tr>
              <a:tr h="535171">
                <a:tc>
                  <a:txBody>
                    <a:bodyPr/>
                    <a:lstStyle/>
                    <a:p>
                      <a:pPr algn="l" fontAlgn="base"/>
                      <a:r>
                        <a:rPr lang="en-US" sz="1800" dirty="0">
                          <a:latin typeface="Arial" panose="020B0604020202020204" pitchFamily="34" charset="0"/>
                          <a:cs typeface="Arial" panose="020B0604020202020204" pitchFamily="34" charset="0"/>
                        </a:rPr>
                        <a:t>We cannot use group functions like MAX(), COUNT(), etc.</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We can use group functions.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2"/>
                  </a:ext>
                </a:extLst>
              </a:tr>
              <a:tr h="380659">
                <a:tc>
                  <a:txBody>
                    <a:bodyPr/>
                    <a:lstStyle/>
                    <a:p>
                      <a:pPr algn="l" fontAlgn="base"/>
                      <a:r>
                        <a:rPr lang="en-US" sz="1800">
                          <a:latin typeface="Arial" panose="020B0604020202020204" pitchFamily="34" charset="0"/>
                          <a:cs typeface="Arial" panose="020B0604020202020204" pitchFamily="34" charset="0"/>
                        </a:rPr>
                        <a:t>Does not contain groups of data.</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It can conatin groups of data.</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3"/>
                  </a:ext>
                </a:extLst>
              </a:tr>
              <a:tr h="535171">
                <a:tc>
                  <a:txBody>
                    <a:bodyPr/>
                    <a:lstStyle/>
                    <a:p>
                      <a:pPr algn="l" fontAlgn="base"/>
                      <a:r>
                        <a:rPr lang="en-US" sz="1800">
                          <a:latin typeface="Arial" panose="020B0604020202020204" pitchFamily="34" charset="0"/>
                          <a:cs typeface="Arial" panose="020B0604020202020204" pitchFamily="34" charset="0"/>
                        </a:rPr>
                        <a:t>DML operations could be performed through a simple view.</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DML operations could not always be performed through a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4"/>
                  </a:ext>
                </a:extLst>
              </a:tr>
              <a:tr h="535171">
                <a:tc>
                  <a:txBody>
                    <a:bodyPr/>
                    <a:lstStyle/>
                    <a:p>
                      <a:pPr algn="l" fontAlgn="base"/>
                      <a:r>
                        <a:rPr lang="en-US" sz="1800" dirty="0">
                          <a:latin typeface="Arial" panose="020B0604020202020204" pitchFamily="34" charset="0"/>
                          <a:cs typeface="Arial" panose="020B0604020202020204" pitchFamily="34" charset="0"/>
                        </a:rPr>
                        <a:t>INSERT, DELETE and UPDATE are directly possible on a simple view.</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a:latin typeface="Arial" panose="020B0604020202020204" pitchFamily="34" charset="0"/>
                          <a:cs typeface="Arial" panose="020B0604020202020204" pitchFamily="34" charset="0"/>
                        </a:rPr>
                        <a:t>We cannot apply INSERT, DELETE and UPDATE on complex view directly.</a:t>
                      </a:r>
                      <a:endParaRPr lang="en-US" sz="1800" b="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5"/>
                  </a:ext>
                </a:extLst>
              </a:tr>
              <a:tr h="844192">
                <a:tc>
                  <a:txBody>
                    <a:bodyPr/>
                    <a:lstStyle/>
                    <a:p>
                      <a:pPr algn="l" fontAlgn="base"/>
                      <a:r>
                        <a:rPr lang="en-US" sz="1800" dirty="0">
                          <a:latin typeface="Arial" panose="020B0604020202020204" pitchFamily="34" charset="0"/>
                          <a:cs typeface="Arial" panose="020B0604020202020204" pitchFamily="34" charset="0"/>
                        </a:rPr>
                        <a:t>Simple view does not contain group by, distinct, </a:t>
                      </a:r>
                      <a:r>
                        <a:rPr lang="en-US" sz="1800" dirty="0" err="1">
                          <a:latin typeface="Arial" panose="020B0604020202020204" pitchFamily="34" charset="0"/>
                          <a:cs typeface="Arial" panose="020B0604020202020204" pitchFamily="34" charset="0"/>
                        </a:rPr>
                        <a:t>pseudocolumn</a:t>
                      </a:r>
                      <a:r>
                        <a:rPr lang="en-US" sz="1800" dirty="0">
                          <a:latin typeface="Arial" panose="020B0604020202020204" pitchFamily="34" charset="0"/>
                          <a:cs typeface="Arial" panose="020B0604020202020204" pitchFamily="34" charset="0"/>
                        </a:rPr>
                        <a:t> like rownum, columns </a:t>
                      </a:r>
                      <a:r>
                        <a:rPr lang="en-US" sz="1800" dirty="0" err="1">
                          <a:latin typeface="Arial" panose="020B0604020202020204" pitchFamily="34" charset="0"/>
                          <a:cs typeface="Arial" panose="020B0604020202020204" pitchFamily="34" charset="0"/>
                        </a:rPr>
                        <a:t>defiend</a:t>
                      </a:r>
                      <a:r>
                        <a:rPr lang="en-US" sz="1800" dirty="0">
                          <a:latin typeface="Arial" panose="020B0604020202020204" pitchFamily="34" charset="0"/>
                          <a:cs typeface="Arial" panose="020B0604020202020204" pitchFamily="34" charset="0"/>
                        </a:rPr>
                        <a:t> by expressions.</a:t>
                      </a:r>
                      <a:endParaRPr lang="en-US" sz="1800" b="0" dirty="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It can contain group by, distinct, pseudocolumn like rownum, columns defined by expressions.</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6"/>
                  </a:ext>
                </a:extLst>
              </a:tr>
              <a:tr h="689681">
                <a:tc>
                  <a:txBody>
                    <a:bodyPr/>
                    <a:lstStyle/>
                    <a:p>
                      <a:pPr algn="l" fontAlgn="base"/>
                      <a:r>
                        <a:rPr lang="en-US" sz="1800">
                          <a:latin typeface="Arial" panose="020B0604020202020204" pitchFamily="34" charset="0"/>
                          <a:cs typeface="Arial" panose="020B0604020202020204" pitchFamily="34" charset="0"/>
                        </a:rPr>
                        <a:t>Does not include NOT NULL columns from base tables.</a:t>
                      </a:r>
                      <a:endParaRPr lang="en-US" sz="1800" b="0">
                        <a:latin typeface="Arial" pitchFamily="34" charset="0"/>
                        <a:cs typeface="Arial" pitchFamily="34" charset="0"/>
                      </a:endParaRPr>
                    </a:p>
                  </a:txBody>
                  <a:tcPr marL="70661" marR="70661" marT="35330" marB="35330" anchor="ctr">
                    <a:solidFill>
                      <a:schemeClr val="bg1"/>
                    </a:solidFill>
                  </a:tcPr>
                </a:tc>
                <a:tc>
                  <a:txBody>
                    <a:bodyPr/>
                    <a:lstStyle/>
                    <a:p>
                      <a:pPr algn="l" fontAlgn="base"/>
                      <a:r>
                        <a:rPr lang="en-US" sz="1800" dirty="0">
                          <a:latin typeface="Arial" panose="020B0604020202020204" pitchFamily="34" charset="0"/>
                          <a:cs typeface="Arial" panose="020B0604020202020204" pitchFamily="34" charset="0"/>
                        </a:rPr>
                        <a:t>NOT NULL columns that are not selected by simple view can be included in complex view.</a:t>
                      </a:r>
                      <a:endParaRPr lang="en-US" sz="1800" b="0" dirty="0">
                        <a:latin typeface="Arial" pitchFamily="34" charset="0"/>
                        <a:cs typeface="Arial" pitchFamily="34" charset="0"/>
                      </a:endParaRPr>
                    </a:p>
                  </a:txBody>
                  <a:tcPr marL="70661" marR="70661" marT="35330" marB="35330" anchor="c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211559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646331"/>
          </a:xfrm>
          <a:prstGeom prst="rect">
            <a:avLst/>
          </a:prstGeom>
        </p:spPr>
        <p:txBody>
          <a:bodyPr wrap="square">
            <a:spAutoFit/>
          </a:bodyPr>
          <a:lstStyle/>
          <a:p>
            <a:r>
              <a:rPr lang="en-IN" dirty="0">
                <a:solidFill>
                  <a:srgbClr val="0077AA"/>
                </a:solidFill>
                <a:latin typeface="Liberation Mono"/>
              </a:rPr>
              <a:t>CREATE [OR REPLACE]  VIEW view_name [(column_list)]</a:t>
            </a:r>
          </a:p>
          <a:p>
            <a:r>
              <a:rPr lang="en-IN" dirty="0">
                <a:solidFill>
                  <a:srgbClr val="0077AA"/>
                </a:solidFill>
                <a:latin typeface="Liberation Mono"/>
              </a:rPr>
              <a:t>     AS select_statement  [WITH CHECK OPTION]</a:t>
            </a:r>
            <a:endParaRPr lang="en-US"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82581" y="4543960"/>
            <a:ext cx="1159328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err="1">
                <a:latin typeface="Liberation Mono"/>
                <a:cs typeface="Arial" panose="020B0604020202020204" pitchFamily="34" charset="0"/>
              </a:rPr>
              <a:t>ruhan</a:t>
            </a:r>
            <a:r>
              <a:rPr lang="en-IN" dirty="0">
                <a:latin typeface="Liberation Mono"/>
                <a:cs typeface="Arial" panose="020B0604020202020204" pitchFamily="34" charset="0"/>
              </a:rPr>
              <a:t>',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996952"/>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2200B02-450B-45CB-8C84-A3FB0828327E}"/>
              </a:ext>
            </a:extLst>
          </p:cNvPr>
          <p:cNvSpPr/>
          <p:nvPr/>
        </p:nvSpPr>
        <p:spPr>
          <a:xfrm>
            <a:off x="328858" y="107722"/>
            <a:ext cx="346288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Try Out</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2680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676400" y="3239870"/>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1600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4" name="Rectangle 3"/>
          <p:cNvSpPr/>
          <p:nvPr/>
        </p:nvSpPr>
        <p:spPr>
          <a:xfrm>
            <a:off x="191344" y="3212976"/>
            <a:ext cx="11809312" cy="1323439"/>
          </a:xfrm>
          <a:prstGeom prst="rect">
            <a:avLst/>
          </a:prstGeom>
        </p:spPr>
        <p:txBody>
          <a:bodyPr wrap="square">
            <a:spAutoFit/>
          </a:bodyPr>
          <a:lstStyle/>
          <a:p>
            <a:pPr algn="just"/>
            <a:r>
              <a:rPr lang="en-US" sz="2000" dirty="0">
                <a:latin typeface="Palatino Linotype" panose="02040502050505030304" pitchFamily="18" charset="0"/>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91344" y="4419600"/>
            <a:ext cx="10400456"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676400" y="1600201"/>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676400" y="2433936"/>
            <a:ext cx="88392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endParaRPr lang="en-IN" dirty="0">
              <a:latin typeface="Liberation Mono"/>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676400" y="1425715"/>
            <a:ext cx="8763000"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676400" y="286059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ea typeface="Arial Unicode MS"/>
                <a:cs typeface="Arial" panose="020B0604020202020204" pitchFamily="34" charset="0"/>
              </a:rPr>
              <a:t> table_name, index_name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INFORMATION_SCHEMA.STATISTICS;</a:t>
            </a:r>
          </a:p>
        </p:txBody>
      </p:sp>
      <p:sp>
        <p:nvSpPr>
          <p:cNvPr id="6" name="Rectangle 5"/>
          <p:cNvSpPr/>
          <p:nvPr/>
        </p:nvSpPr>
        <p:spPr>
          <a:xfrm>
            <a:off x="1676400" y="38511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227348" y="1180410"/>
            <a:ext cx="11737304" cy="4247317"/>
          </a:xfrm>
          <a:prstGeom prst="rect">
            <a:avLst/>
          </a:prstGeom>
        </p:spPr>
        <p:txBody>
          <a:bodyPr wrap="square">
            <a:spAutoFit/>
          </a:bodyPr>
          <a:lstStyle/>
          <a:p>
            <a:r>
              <a:rPr lang="en-US" dirty="0">
                <a:solidFill>
                  <a:srgbClr val="0089A4"/>
                </a:solidFill>
                <a:latin typeface="Arial" panose="020B0604020202020204" pitchFamily="34" charset="0"/>
                <a:cs typeface="Arial" panose="020B0604020202020204" pitchFamily="34" charset="0"/>
              </a:rPr>
              <a:t>1</a:t>
            </a:r>
            <a:r>
              <a:rPr lang="en-US" b="1" dirty="0">
                <a:solidFill>
                  <a:srgbClr val="0089A4"/>
                </a:solidFill>
                <a:latin typeface="Arial" panose="020B0604020202020204" pitchFamily="34" charset="0"/>
                <a:cs typeface="Arial" panose="020B0604020202020204" pitchFamily="34" charset="0"/>
              </a:rPr>
              <a:t>. Candidate Key</a:t>
            </a:r>
            <a:r>
              <a:rPr lang="en-US" dirty="0">
                <a:solidFill>
                  <a:srgbClr val="0089A4"/>
                </a:solidFill>
                <a:latin typeface="Arial" panose="020B0604020202020204" pitchFamily="34" charset="0"/>
                <a:cs typeface="Arial" panose="020B0604020202020204" pitchFamily="34" charset="0"/>
              </a:rPr>
              <a:t>: are individual columns in a table that qualifies for uniqueness of all the rows. Here in Employee table EmployeeID &amp; SSN are Candidate keys.</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2. </a:t>
            </a:r>
            <a:r>
              <a:rPr lang="en-US" b="1" dirty="0">
                <a:solidFill>
                  <a:srgbClr val="0089A4"/>
                </a:solidFill>
                <a:latin typeface="Arial" panose="020B0604020202020204" pitchFamily="34" charset="0"/>
                <a:cs typeface="Arial" panose="020B0604020202020204" pitchFamily="34" charset="0"/>
              </a:rPr>
              <a:t>Primary Key</a:t>
            </a:r>
            <a:r>
              <a:rPr lang="en-US" dirty="0">
                <a:solidFill>
                  <a:srgbClr val="0089A4"/>
                </a:solidFill>
                <a:latin typeface="Arial" panose="020B0604020202020204" pitchFamily="34" charset="0"/>
                <a:cs typeface="Arial" panose="020B0604020202020204" pitchFamily="34" charset="0"/>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3. </a:t>
            </a:r>
            <a:r>
              <a:rPr lang="en-US" b="1" dirty="0">
                <a:solidFill>
                  <a:srgbClr val="0089A4"/>
                </a:solidFill>
                <a:latin typeface="Arial" panose="020B0604020202020204" pitchFamily="34" charset="0"/>
                <a:cs typeface="Arial" panose="020B0604020202020204" pitchFamily="34" charset="0"/>
              </a:rPr>
              <a:t>Alternate Key</a:t>
            </a:r>
            <a:r>
              <a:rPr lang="en-US" dirty="0">
                <a:solidFill>
                  <a:srgbClr val="0089A4"/>
                </a:solidFill>
                <a:latin typeface="Arial" panose="020B0604020202020204" pitchFamily="34" charset="0"/>
                <a:cs typeface="Arial" panose="020B0604020202020204" pitchFamily="34" charset="0"/>
              </a:rPr>
              <a:t>: Candidate column other the Primary column, like if EmployeeID is PK then SSN would be the Alternate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4. </a:t>
            </a:r>
            <a:r>
              <a:rPr lang="en-US" b="1" dirty="0">
                <a:solidFill>
                  <a:srgbClr val="0089A4"/>
                </a:solidFill>
                <a:latin typeface="Arial" panose="020B0604020202020204" pitchFamily="34" charset="0"/>
                <a:cs typeface="Arial" panose="020B0604020202020204" pitchFamily="34" charset="0"/>
              </a:rPr>
              <a:t>Super Key</a:t>
            </a:r>
            <a:r>
              <a:rPr lang="en-US" dirty="0">
                <a:solidFill>
                  <a:srgbClr val="0089A4"/>
                </a:solidFill>
                <a:latin typeface="Arial" panose="020B0604020202020204" pitchFamily="34" charset="0"/>
                <a:cs typeface="Arial" panose="020B0604020202020204" pitchFamily="34" charset="0"/>
              </a:rPr>
              <a:t>: If you add any other column/attribute to a Primary Key then it become a super key, like EmployeeID + FullName is a Super Key.</a:t>
            </a:r>
          </a:p>
          <a:p>
            <a:endParaRPr lang="en-US" dirty="0">
              <a:solidFill>
                <a:srgbClr val="0089A4"/>
              </a:solidFill>
              <a:latin typeface="Arial" panose="020B0604020202020204" pitchFamily="34" charset="0"/>
              <a:cs typeface="Arial" panose="020B0604020202020204" pitchFamily="34" charset="0"/>
            </a:endParaRPr>
          </a:p>
          <a:p>
            <a:r>
              <a:rPr lang="en-US" dirty="0">
                <a:solidFill>
                  <a:srgbClr val="0089A4"/>
                </a:solidFill>
                <a:latin typeface="Arial" panose="020B0604020202020204" pitchFamily="34" charset="0"/>
                <a:cs typeface="Arial" panose="020B0604020202020204" pitchFamily="34" charset="0"/>
              </a:rPr>
              <a:t>5. </a:t>
            </a:r>
            <a:r>
              <a:rPr lang="en-US" b="1" dirty="0">
                <a:solidFill>
                  <a:srgbClr val="0089A4"/>
                </a:solidFill>
                <a:latin typeface="Arial" panose="020B0604020202020204" pitchFamily="34" charset="0"/>
                <a:cs typeface="Arial" panose="020B0604020202020204" pitchFamily="34" charset="0"/>
              </a:rPr>
              <a:t>Composite Key</a:t>
            </a:r>
            <a:r>
              <a:rPr lang="en-US" dirty="0">
                <a:solidFill>
                  <a:srgbClr val="0089A4"/>
                </a:solidFill>
                <a:latin typeface="Arial" panose="020B0604020202020204" pitchFamily="34" charset="0"/>
                <a:cs typeface="Arial" panose="020B0604020202020204" pitchFamily="34" charset="0"/>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227348" y="134249"/>
            <a:ext cx="6440016" cy="430887"/>
          </a:xfrm>
          <a:prstGeom prst="rect">
            <a:avLst/>
          </a:prstGeom>
          <a:noFill/>
        </p:spPr>
        <p:txBody>
          <a:bodyPr wrap="square">
            <a:spAutoFit/>
          </a:bodyPr>
          <a:lstStyle/>
          <a:p>
            <a:r>
              <a:rPr lang="en-US" sz="2200" dirty="0">
                <a:solidFill>
                  <a:schemeClr val="accent4">
                    <a:lumMod val="50000"/>
                  </a:schemeClr>
                </a:solidFill>
                <a:latin typeface="Gentium Basic"/>
              </a:rPr>
              <a:t>Employee (EmployeeID, FullName, SSN, DateOfBirth)</a:t>
            </a:r>
          </a:p>
        </p:txBody>
      </p:sp>
    </p:spTree>
    <p:extLst>
      <p:ext uri="{BB962C8B-B14F-4D97-AF65-F5344CB8AC3E}">
        <p14:creationId xmlns:p14="http://schemas.microsoft.com/office/powerpoint/2010/main" val="106583735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sp>
        <p:nvSpPr>
          <p:cNvPr id="6" name="Rectangle 5"/>
          <p:cNvSpPr/>
          <p:nvPr/>
        </p:nvSpPr>
        <p:spPr>
          <a:xfrm>
            <a:off x="1676400" y="1981201"/>
            <a:ext cx="8839200" cy="46487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DROP</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ind1</a:t>
            </a:r>
            <a:r>
              <a:rPr lang="en-IN" dirty="0">
                <a:latin typeface="Liberation Mono"/>
                <a:ea typeface="Arial Unicode MS"/>
                <a:cs typeface="Arial" panose="020B0604020202020204" pitchFamily="34" charset="0"/>
              </a:rPr>
              <a:t> ON</a:t>
            </a:r>
            <a:r>
              <a:rPr lang="en-IN" dirty="0">
                <a:latin typeface="Liberation Mono"/>
                <a:ea typeface="Times New Roman" panose="02020603050405020304" pitchFamily="18" charset="0"/>
              </a:rPr>
              <a:t> employee</a:t>
            </a:r>
            <a:r>
              <a:rPr lang="en-IN" dirty="0">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337809"/>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4" name="Rectangle 3"/>
          <p:cNvSpPr/>
          <p:nvPr/>
        </p:nvSpPr>
        <p:spPr>
          <a:xfrm>
            <a:off x="191344" y="195605"/>
            <a:ext cx="11809312" cy="2585323"/>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&gt;&gt; d:\bk.sql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&gt; D:\db_backup.sql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&gt; db_backup.sql</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&lt; D:\ backup_fileName.sql saleel</a:t>
            </a:r>
          </a:p>
        </p:txBody>
      </p:sp>
    </p:spTree>
    <p:extLst>
      <p:ext uri="{BB962C8B-B14F-4D97-AF65-F5344CB8AC3E}">
        <p14:creationId xmlns:p14="http://schemas.microsoft.com/office/powerpoint/2010/main" val="15660083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38201"/>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542271"/>
            <a:ext cx="9949705" cy="2246769"/>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20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35360" y="4422011"/>
            <a:ext cx="11618118" cy="2031325"/>
          </a:xfrm>
          <a:prstGeom prst="rect">
            <a:avLst/>
          </a:prstGeom>
          <a:noFill/>
        </p:spPr>
        <p:txBody>
          <a:bodyPr wrap="square">
            <a:spAutoFit/>
          </a:bodyPr>
          <a:lstStyle/>
          <a:p>
            <a:r>
              <a:rPr lang="en-IN" dirty="0">
                <a:solidFill>
                  <a:srgbClr val="0077AA"/>
                </a:solidFill>
                <a:latin typeface="Liberation Mono"/>
                <a:cs typeface="Segoe UI Semilight" panose="020B0402040204020203"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myprocedure;</a:t>
            </a:r>
          </a:p>
          <a:p>
            <a:r>
              <a:rPr lang="en-IN" dirty="0">
                <a:latin typeface="Liberation Mono"/>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PROCEDURE</a:t>
            </a:r>
            <a:r>
              <a:rPr lang="en-IN" dirty="0">
                <a:latin typeface="Liberation Mono"/>
                <a:ea typeface="Segoe UI Symbol" panose="020B0502040204020203" pitchFamily="34" charset="0"/>
                <a:cs typeface="Segoe UI Semilight" panose="020B0402040204020203" pitchFamily="34" charset="0"/>
              </a:rPr>
              <a:t> myprocedure()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begin</a:t>
            </a:r>
          </a:p>
          <a:p>
            <a:r>
              <a:rPr lang="en-IN" dirty="0">
                <a:latin typeface="Liberation Mono"/>
                <a:ea typeface="Segoe UI Symbol" panose="020B0502040204020203" pitchFamily="34" charset="0"/>
                <a:cs typeface="Segoe UI Semilight" panose="020B0402040204020203" pitchFamily="34" charset="0"/>
              </a:rPr>
              <a:t>        SELECT 'Infoway Technologies, Pune';</a:t>
            </a:r>
          </a:p>
          <a:p>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end</a:t>
            </a:r>
            <a:r>
              <a:rPr lang="en-IN" dirty="0">
                <a:latin typeface="Liberation Mono"/>
                <a:ea typeface="Segoe UI Symbol" panose="020B0502040204020203" pitchFamily="34" charset="0"/>
                <a:cs typeface="Segoe UI Semilight" panose="020B0402040204020203" pitchFamily="34" charset="0"/>
              </a:rPr>
              <a:t> $$</a:t>
            </a:r>
          </a:p>
          <a:p>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7981995" y="3359095"/>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2" name="Rectangle 1"/>
          <p:cNvSpPr/>
          <p:nvPr/>
        </p:nvSpPr>
        <p:spPr>
          <a:xfrm>
            <a:off x="335360" y="928671"/>
            <a:ext cx="11305256" cy="240065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p:txBody>
      </p:sp>
      <p:sp>
        <p:nvSpPr>
          <p:cNvPr id="3" name="Rectangle 2"/>
          <p:cNvSpPr/>
          <p:nvPr/>
        </p:nvSpPr>
        <p:spPr>
          <a:xfrm>
            <a:off x="335360" y="4149080"/>
            <a:ext cx="11305256"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15663"/>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2" name="Group 11"/>
          <p:cNvGrpSpPr/>
          <p:nvPr/>
        </p:nvGrpSpPr>
        <p:grpSpPr>
          <a:xfrm>
            <a:off x="551384" y="1066798"/>
            <a:ext cx="11017224" cy="5355312"/>
            <a:chOff x="76200" y="762000"/>
            <a:chExt cx="8991600" cy="5355312"/>
          </a:xfrm>
          <a:noFill/>
        </p:grpSpPr>
        <p:sp>
          <p:nvSpPr>
            <p:cNvPr id="2" name="Rectangle 1"/>
            <p:cNvSpPr/>
            <p:nvPr/>
          </p:nvSpPr>
          <p:spPr>
            <a:xfrm>
              <a:off x="76200" y="762000"/>
              <a:ext cx="8991600" cy="5355312"/>
            </a:xfrm>
            <a:prstGeom prst="rect">
              <a:avLst/>
            </a:prstGeom>
            <a:grp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Segoe UI Semilight" panose="020B0402040204020203"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Segoe UI Semilight" panose="020B0402040204020203"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Segoe UI Semilight" panose="020B0402040204020203" pitchFamily="34" charset="0"/>
                </a:rPr>
                <a:t>FUNCTION</a:t>
              </a:r>
              <a:r>
                <a:rPr lang="en-IN" dirty="0">
                  <a:latin typeface="Liberation Mono"/>
                  <a:ea typeface="Segoe UI Symbol" panose="020B0502040204020203" pitchFamily="34" charset="0"/>
                  <a:cs typeface="Segoe UI Semilight" panose="020B0402040204020203" pitchFamily="34" charset="0"/>
                </a:rPr>
                <a:t> F1() returns varchar(100)</a:t>
              </a:r>
            </a:p>
            <a:p>
              <a:pPr marL="261938"/>
              <a:r>
                <a:rPr lang="en-IN" dirty="0">
                  <a:solidFill>
                    <a:srgbClr val="0077AA"/>
                  </a:solidFill>
                  <a:latin typeface="Liberation Mono"/>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varchar(100) default 'Hello World';</a:t>
              </a:r>
            </a:p>
            <a:p>
              <a:pPr marL="261938"/>
              <a:r>
                <a:rPr lang="en-IN" dirty="0">
                  <a:latin typeface="Liberation Mono"/>
                  <a:ea typeface="Segoe UI Symbol" panose="020B0502040204020203" pitchFamily="34" charset="0"/>
                  <a:cs typeface="Segoe UI Semilight" panose="020B0402040204020203" pitchFamily="34" charset="0"/>
                </a:rPr>
                <a:t>     # SELECT "Hello World";</a:t>
              </a:r>
            </a:p>
            <a:p>
              <a:pPr marL="261938"/>
              <a:r>
                <a:rPr lang="en-IN" dirty="0">
                  <a:latin typeface="Liberation Mono"/>
                  <a:ea typeface="Segoe UI Symbol" panose="020B0502040204020203" pitchFamily="34" charset="0"/>
                  <a:cs typeface="Segoe UI Semilight" panose="020B0402040204020203" pitchFamily="34" charset="0"/>
                </a:rPr>
                <a:t>     call p1(x);</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Segoe UI Semilight" panose="020B0402040204020203"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"Hello World123";</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grpSp>
          <p:nvGrpSpPr>
            <p:cNvPr id="9" name="Group 8"/>
            <p:cNvGrpSpPr/>
            <p:nvPr/>
          </p:nvGrpSpPr>
          <p:grpSpPr>
            <a:xfrm>
              <a:off x="1981201" y="5467350"/>
              <a:ext cx="1887746" cy="560804"/>
              <a:chOff x="1981200" y="5467350"/>
              <a:chExt cx="1941354" cy="560804"/>
            </a:xfrm>
            <a:grpFill/>
          </p:grpSpPr>
          <p:grpSp>
            <p:nvGrpSpPr>
              <p:cNvPr id="6" name="Group 5"/>
              <p:cNvGrpSpPr/>
              <p:nvPr/>
            </p:nvGrpSpPr>
            <p:grpSpPr>
              <a:xfrm>
                <a:off x="1981200" y="5467350"/>
                <a:ext cx="876300" cy="381000"/>
                <a:chOff x="1981200" y="5323116"/>
                <a:chExt cx="876300" cy="381000"/>
              </a:xfrm>
              <a:grpFill/>
            </p:grpSpPr>
            <p:cxnSp>
              <p:nvCxnSpPr>
                <p:cNvPr id="13" name="Straight Connector 12"/>
                <p:cNvCxnSpPr/>
                <p:nvPr/>
              </p:nvCxnSpPr>
              <p:spPr>
                <a:xfrm>
                  <a:off x="1981200" y="5323116"/>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148511" cy="338554"/>
              </a:xfrm>
              <a:prstGeom prst="rect">
                <a:avLst/>
              </a:prstGeom>
              <a:grpFill/>
            </p:spPr>
            <p:txBody>
              <a:bodyPr wrap="none" rtlCol="0">
                <a:spAutoFit/>
              </a:bodyPr>
              <a:lstStyle/>
              <a:p>
                <a:r>
                  <a:rPr lang="en-IN" sz="1600" dirty="0">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646331"/>
            </a:xfrm>
            <a:prstGeom prst="rect">
              <a:avLst/>
            </a:prstGeom>
            <a:grp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2774495" y="2342288"/>
              <a:ext cx="2209800" cy="0"/>
            </a:xfrm>
            <a:prstGeom prst="straightConnector1">
              <a:avLst/>
            </a:prstGeom>
            <a:grp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Binary</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348880"/>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551384" y="3284984"/>
            <a:ext cx="11089232" cy="707886"/>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2088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335360" y="3284984"/>
            <a:ext cx="11449272" cy="2046714"/>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algn="just"/>
            <a:endParaRPr lang="en-IN" sz="7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latin typeface="Palatino Linotype" panose="02040502050505030304" pitchFamily="18" charset="0"/>
                <a:cs typeface="Segoe UI Light" panose="020B0502040204020203" pitchFamily="34" charset="0"/>
              </a:rPr>
              <a:t>DEFAULT</a:t>
            </a:r>
            <a:r>
              <a:rPr lang="en-IN" dirty="0">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524481379"/>
              </p:ext>
            </p:extLst>
          </p:nvPr>
        </p:nvGraphicFramePr>
        <p:xfrm>
          <a:off x="335360" y="554008"/>
          <a:ext cx="10180240" cy="426720"/>
        </p:xfrm>
        <a:graphic>
          <a:graphicData uri="http://schemas.openxmlformats.org/drawingml/2006/table">
            <a:tbl>
              <a:tblPr/>
              <a:tblGrid>
                <a:gridCol w="1018024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335360" y="141160"/>
            <a:ext cx="3223319"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297260" y="1167135"/>
            <a:ext cx="3271841"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448356147"/>
              </p:ext>
            </p:extLst>
          </p:nvPr>
        </p:nvGraphicFramePr>
        <p:xfrm>
          <a:off x="335360" y="1564784"/>
          <a:ext cx="10180240" cy="640080"/>
        </p:xfrm>
        <a:graphic>
          <a:graphicData uri="http://schemas.openxmlformats.org/drawingml/2006/table">
            <a:tbl>
              <a:tblPr/>
              <a:tblGrid>
                <a:gridCol w="324329">
                  <a:extLst>
                    <a:ext uri="{9D8B030D-6E8A-4147-A177-3AD203B41FA5}">
                      <a16:colId xmlns:a16="http://schemas.microsoft.com/office/drawing/2014/main" val="20000"/>
                    </a:ext>
                  </a:extLst>
                </a:gridCol>
                <a:gridCol w="9855911">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297260" y="5589240"/>
            <a:ext cx="11487372" cy="707886"/>
          </a:xfrm>
          <a:prstGeom prst="rect">
            <a:avLst/>
          </a:prstGeom>
          <a:noFill/>
        </p:spPr>
        <p:txBody>
          <a:bodyPr wrap="square">
            <a:spAutoFit/>
          </a:bodyPr>
          <a:lstStyle/>
          <a:p>
            <a:r>
              <a:rPr lang="en-IN" sz="2000" dirty="0">
                <a:solidFill>
                  <a:srgbClr val="00B0F0"/>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declare x 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'Infoway';            </a:t>
            </a:r>
          </a:p>
          <a:p>
            <a:pPr marL="261938"/>
            <a:r>
              <a:rPr lang="en-IN" dirty="0">
                <a:latin typeface="Liberation Mono"/>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Arial" panose="020B0604020202020204" pitchFamily="34" charset="0"/>
              </a:rPr>
              <a:t>myprocedure;</a:t>
            </a:r>
          </a:p>
          <a:p>
            <a:pPr marL="261938"/>
            <a:r>
              <a:rPr lang="en-IN" dirty="0">
                <a:latin typeface="Liberation Mono"/>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cs typeface="Arial" panose="020B0604020202020204" pitchFamily="34" charset="0"/>
              </a:rPr>
              <a:t> myprocedure()</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cs typeface="Arial" panose="020B0604020202020204" pitchFamily="34" charset="0"/>
              </a:rPr>
              <a:t>     set @x = 'Infoway';</a:t>
            </a:r>
          </a:p>
          <a:p>
            <a:pPr marL="261938"/>
            <a:r>
              <a:rPr lang="en-IN" dirty="0">
                <a:latin typeface="Liberation Mono"/>
                <a:cs typeface="Arial" panose="020B0604020202020204" pitchFamily="34" charset="0"/>
              </a:rPr>
              <a:t>     SELECT @x;</a:t>
            </a:r>
          </a:p>
          <a:p>
            <a:pPr marL="261938"/>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cs typeface="Arial" panose="020B0604020202020204" pitchFamily="34" charset="0"/>
              </a:rPr>
              <a:t> $$</a:t>
            </a:r>
          </a:p>
          <a:p>
            <a:pPr marL="261938"/>
            <a:r>
              <a:rPr lang="en-IN" dirty="0">
                <a:latin typeface="Liberation Mono"/>
                <a:cs typeface="Arial" panose="020B0604020202020204"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varchar(20);</a:t>
            </a:r>
          </a:p>
          <a:p>
            <a:pPr marL="261938"/>
            <a:r>
              <a:rPr lang="en-IN" dirty="0">
                <a:latin typeface="Liberation Mono"/>
                <a:ea typeface="Segoe UI Symbol" panose="020B0502040204020203" pitchFamily="34" charset="0"/>
                <a:cs typeface="Arial" panose="020B0604020202020204" pitchFamily="34" charset="0"/>
              </a:rPr>
              <a:t>    set x = 'Hello World;</a:t>
            </a:r>
          </a:p>
          <a:p>
            <a:pPr marL="261938"/>
            <a:r>
              <a:rPr lang="en-IN" dirty="0">
                <a:latin typeface="Liberation Mono"/>
                <a:ea typeface="Segoe UI Symbol" panose="020B0502040204020203" pitchFamily="34" charset="0"/>
                <a:cs typeface="Arial" panose="020B0604020202020204" pitchFamily="34" charset="0"/>
              </a:rPr>
              <a:t>    SELECT x;</a:t>
            </a:r>
          </a:p>
          <a:p>
            <a:pPr marL="261938"/>
            <a:r>
              <a:rPr lang="en-IN" dirty="0">
                <a:solidFill>
                  <a:srgbClr val="0077AA"/>
                </a:solidFill>
                <a:latin typeface="Liberation Mono"/>
                <a:cs typeface="Arial" panose="020B0604020202020204" pitchFamily="34" charset="0"/>
              </a:rPr>
              <a:t>end </a:t>
            </a:r>
            <a:r>
              <a:rPr lang="en-IN" dirty="0">
                <a:latin typeface="Liberation Mono"/>
                <a:cs typeface="Arial" panose="020B0604020202020204" pitchFamily="34" charset="0"/>
              </a:rPr>
              <a:t>$$</a:t>
            </a:r>
            <a:endParaRPr lang="en-IN" dirty="0">
              <a:latin typeface="Liberation Mono"/>
              <a:ea typeface="Segoe UI Symbol" panose="020B0502040204020203" pitchFamily="34" charset="0"/>
              <a:cs typeface="Arial" panose="020B0604020202020204" pitchFamily="34" charset="0"/>
            </a:endParaRPr>
          </a:p>
          <a:p>
            <a:pPr marL="261938"/>
            <a:r>
              <a:rPr lang="en-IN" dirty="0">
                <a:latin typeface="Liberation Mono"/>
                <a:ea typeface="Segoe UI Symbol" panose="020B0502040204020203" pitchFamily="34" charset="0"/>
                <a:cs typeface="Arial" panose="020B0604020202020204"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23220"/>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pl1;</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pl1()</a:t>
            </a:r>
          </a:p>
          <a:p>
            <a:pPr marL="261938"/>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a int default 10;   </a:t>
            </a:r>
          </a:p>
          <a:p>
            <a:pPr marL="261938"/>
            <a:r>
              <a:rPr lang="en-IN" dirty="0">
                <a:latin typeface="Liberation Mono"/>
                <a:ea typeface="Segoe UI Symbol" panose="020B0502040204020203" pitchFamily="34" charset="0"/>
                <a:cs typeface="Arial" panose="020B0604020202020204" pitchFamily="34" charset="0"/>
              </a:rPr>
              <a:t>    declare b, c int;</a:t>
            </a:r>
          </a:p>
          <a:p>
            <a:pPr marL="261938"/>
            <a:r>
              <a:rPr lang="en-IN" dirty="0">
                <a:latin typeface="Liberation Mono"/>
                <a:ea typeface="Segoe UI Symbol" panose="020B0502040204020203" pitchFamily="34" charset="0"/>
                <a:cs typeface="Arial" panose="020B0604020202020204" pitchFamily="34" charset="0"/>
              </a:rPr>
              <a:t>    set a = a + 100;   </a:t>
            </a:r>
          </a:p>
          <a:p>
            <a:pPr marL="261938"/>
            <a:r>
              <a:rPr lang="en-IN" dirty="0">
                <a:latin typeface="Liberation Mono"/>
                <a:ea typeface="Segoe UI Symbol" panose="020B0502040204020203" pitchFamily="34" charset="0"/>
                <a:cs typeface="Arial" panose="020B0604020202020204" pitchFamily="34" charset="0"/>
              </a:rPr>
              <a:t>    set b = 2;   </a:t>
            </a:r>
          </a:p>
          <a:p>
            <a:pPr marL="261938"/>
            <a:r>
              <a:rPr lang="en-IN" dirty="0">
                <a:latin typeface="Liberation Mono"/>
                <a:ea typeface="Segoe UI Symbol" panose="020B0502040204020203" pitchFamily="34" charset="0"/>
                <a:cs typeface="Arial" panose="020B0604020202020204" pitchFamily="34" charset="0"/>
              </a:rPr>
              <a:t>    set c = a + b;    </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begin</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declare c int;             </a:t>
            </a:r>
          </a:p>
          <a:p>
            <a:pPr marL="261938"/>
            <a:r>
              <a:rPr lang="en-IN" dirty="0">
                <a:latin typeface="Liberation Mono"/>
                <a:ea typeface="Segoe UI Symbol" panose="020B0502040204020203" pitchFamily="34" charset="0"/>
                <a:cs typeface="Arial" panose="020B0604020202020204" pitchFamily="34" charset="0"/>
              </a:rPr>
              <a:t>          set c = 5;       </a:t>
            </a:r>
          </a:p>
          <a:p>
            <a:pPr marL="261938"/>
            <a:r>
              <a:rPr lang="en-IN" dirty="0">
                <a:latin typeface="Liberation Mono"/>
                <a:ea typeface="Segoe UI Symbol" panose="020B0502040204020203" pitchFamily="34" charset="0"/>
                <a:cs typeface="Arial" panose="020B0604020202020204" pitchFamily="34" charset="0"/>
              </a:rPr>
              <a:t>          select a, b, c;   </a:t>
            </a:r>
          </a:p>
          <a:p>
            <a:pPr marL="261938"/>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    select a, b, c;</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479376" y="3276600"/>
            <a:ext cx="10873208"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 7788;</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ename INTO x FROM emp WHERE empno=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551384"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ea typeface="Segoe UI Symbol" panose="020B0502040204020203" pitchFamily="34" charset="0"/>
                <a:cs typeface="Arial" panose="020B0604020202020204"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declare x varchar(12);</a:t>
            </a:r>
          </a:p>
          <a:p>
            <a:pPr marL="261938"/>
            <a:r>
              <a:rPr lang="en-IN" dirty="0">
                <a:latin typeface="Liberation Mono"/>
                <a:ea typeface="Segoe UI Symbol" panose="020B0502040204020203" pitchFamily="34" charset="0"/>
                <a:cs typeface="Arial" panose="020B0604020202020204" pitchFamily="34" charset="0"/>
              </a:rPr>
              <a:t>    SELECT job INTO x FROM emp WHERE ename= para1;</a:t>
            </a:r>
          </a:p>
          <a:p>
            <a:pPr marL="261938"/>
            <a:r>
              <a:rPr lang="en-IN" dirty="0">
                <a:latin typeface="Liberation Mono"/>
                <a:ea typeface="Segoe UI Symbol" panose="020B0502040204020203" pitchFamily="34" charset="0"/>
                <a:cs typeface="Arial" panose="020B0604020202020204" pitchFamily="34" charset="0"/>
              </a:rPr>
              <a:t>    SELECT x;  </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Arial" panose="020B0604020202020204" pitchFamily="34" charset="0"/>
              </a:rPr>
              <a:t>$$</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Arial" panose="020B0604020202020204" pitchFamily="34" charset="0"/>
              </a:rPr>
              <a:t>procedureName;</a:t>
            </a:r>
          </a:p>
          <a:p>
            <a:pPr marL="261938"/>
            <a:r>
              <a:rPr lang="en-IN" dirty="0">
                <a:latin typeface="Liberation Mono"/>
                <a:ea typeface="Segoe UI Symbol" panose="020B0502040204020203" pitchFamily="34" charset="0"/>
                <a:cs typeface="Arial" panose="020B0604020202020204"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Arial" panose="020B0604020202020204"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Arial" panose="020B0604020202020204"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Arial" panose="020B0604020202020204"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s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Arial" panose="020B0604020202020204"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Arial" panose="020B0604020202020204" pitchFamily="34" charset="0"/>
              </a:rPr>
              <a:t> j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Arial" panose="020B0604020202020204" pitchFamily="34" charset="0"/>
              </a:rPr>
              <a:t>(12))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Arial" panose="020B0604020202020204" pitchFamily="34" charset="0"/>
              </a:rPr>
              <a:t>    SELECT para1, sum(Sal) INTO varJob, varSumSal FROM emp WHERE job=para1;</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Arial" panose="020B0604020202020204" pitchFamily="34" charset="0"/>
              </a:rPr>
              <a:t> $$</a:t>
            </a:r>
          </a:p>
          <a:p>
            <a:pPr marL="261938"/>
            <a:r>
              <a:rPr lang="en-IN" dirty="0">
                <a:latin typeface="Liberation Mono"/>
                <a:ea typeface="Segoe UI Symbol" panose="020B0502040204020203" pitchFamily="34" charset="0"/>
                <a:cs typeface="Arial" panose="020B0604020202020204"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449272"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p4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3200401"/>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myprocedure  (</a:t>
            </a:r>
            <a:r>
              <a:rPr lang="en-IN" dirty="0">
                <a:solidFill>
                  <a:srgbClr val="2658E6"/>
                </a:solidFill>
                <a:latin typeface="Liberation Mono"/>
                <a:ea typeface="Segoe UI Symbol" panose="020B0502040204020203" pitchFamily="34" charset="0"/>
                <a:cs typeface="Arial" panose="020B0604020202020204" pitchFamily="34" charset="0"/>
              </a:rPr>
              <a:t>INOUT</a:t>
            </a:r>
            <a:r>
              <a:rPr lang="en-IN" dirty="0">
                <a:latin typeface="Liberation Mono"/>
                <a:ea typeface="Segoe UI Symbol" panose="020B0502040204020203" pitchFamily="34" charset="0"/>
                <a:cs typeface="Segoe UI Semilight" panose="020B0402040204020203" pitchFamily="34" charset="0"/>
              </a:rPr>
              <a:t> p1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(2))</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530006"/>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551384" y="548680"/>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551384" y="2627852"/>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a:t>
            </a:r>
            <a:r>
              <a:rPr lang="en-IN" dirty="0">
                <a:latin typeface="Liberation Mono"/>
                <a:ea typeface="Segoe UI Symbol" panose="020B0502040204020203" pitchFamily="34" charset="0"/>
                <a:cs typeface="Segoe UI Semilight" panose="020B0402040204020203" pitchFamily="34" charset="0"/>
              </a:rPr>
              <a:t> procedurename(</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v2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v3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 </a:t>
            </a:r>
            <a:r>
              <a:rPr lang="en-IN" dirty="0">
                <a:solidFill>
                  <a:srgbClr val="2658E6"/>
                </a:solidFill>
                <a:latin typeface="Liberation Mono"/>
                <a:ea typeface="Segoe UI Symbol" panose="020B0502040204020203" pitchFamily="34" charset="0"/>
                <a:cs typeface="Arial" panose="020B0604020202020204" pitchFamily="34" charset="0"/>
              </a:rPr>
              <a:t>IN </a:t>
            </a:r>
            <a:r>
              <a:rPr lang="en-IN" dirty="0">
                <a:latin typeface="Liberation Mono"/>
                <a:ea typeface="Segoe UI Symbol" panose="020B0502040204020203" pitchFamily="34" charset="0"/>
                <a:cs typeface="Segoe UI Semilight" panose="020B0402040204020203" pitchFamily="34" charset="0"/>
              </a:rPr>
              <a:t>v4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551384" y="4700439"/>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pro1(</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var1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 FROM emp LIMIT var1;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623392"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CREATE TABLE temp (col1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7" name="Rectangle 6"/>
          <p:cNvSpPr/>
          <p:nvPr/>
        </p:nvSpPr>
        <p:spPr>
          <a:xfrm>
            <a:off x="623392" y="2884712"/>
            <a:ext cx="9968408" cy="341632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PROCEDURE </a:t>
            </a:r>
            <a:r>
              <a:rPr lang="en-IN" dirty="0">
                <a:latin typeface="Liberation Mono"/>
                <a:ea typeface="Segoe UI Symbol" panose="020B0502040204020203" pitchFamily="34" charset="0"/>
                <a:cs typeface="Segoe UI Semilight" panose="020B0402040204020203" pitchFamily="34" charset="0"/>
              </a:rPr>
              <a:t>procedurename(</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x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IN</a:t>
            </a:r>
            <a:r>
              <a:rPr lang="en-IN" dirty="0">
                <a:latin typeface="Liberation Mono"/>
                <a:ea typeface="Segoe UI Symbol" panose="020B0502040204020203" pitchFamily="34" charset="0"/>
                <a:cs typeface="Segoe UI Semilight" panose="020B0402040204020203" pitchFamily="34" charset="0"/>
              </a:rPr>
              <a:t> y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z1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SET z = x + y;</a:t>
            </a:r>
          </a:p>
          <a:p>
            <a:pPr marL="261938"/>
            <a:r>
              <a:rPr lang="en-IN" dirty="0">
                <a:latin typeface="Liberation Mono"/>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a:p>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SET</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0</a:t>
            </a:r>
            <a:r>
              <a:rPr lang="en-IN" dirty="0">
                <a:latin typeface="Liberation Mono"/>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Liberation Mono"/>
              </a:rPr>
              <a:t>mysql&gt;</a:t>
            </a:r>
            <a:r>
              <a:rPr lang="en-IN" dirty="0">
                <a:latin typeface="Liberation Mono"/>
              </a:rPr>
              <a:t> CALL</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pro1</a:t>
            </a:r>
            <a:r>
              <a:rPr lang="en-IN" dirty="0">
                <a:latin typeface="Liberation Mono"/>
                <a:ea typeface="Segoe UI Symbol" panose="020B0502040204020203" pitchFamily="34" charset="0"/>
                <a:cs typeface="Segoe UI Semilight" panose="020B0402040204020203" pitchFamily="34" charset="0"/>
              </a:rPr>
              <a:t>(</a:t>
            </a:r>
            <a:r>
              <a:rPr lang="en-IN" dirty="0">
                <a:latin typeface="Liberation Mono"/>
              </a:rPr>
              <a:t>5</a:t>
            </a:r>
            <a:r>
              <a:rPr lang="en-IN" dirty="0">
                <a:latin typeface="Liberation Mono"/>
                <a:ea typeface="Segoe UI Symbol" panose="020B0502040204020203" pitchFamily="34" charset="0"/>
                <a:cs typeface="Segoe UI Semilight" panose="020B0402040204020203" pitchFamily="34" charset="0"/>
              </a:rPr>
              <a:t>, </a:t>
            </a:r>
            <a:r>
              <a:rPr lang="en-IN" dirty="0">
                <a:latin typeface="Liberation Mono"/>
              </a:rPr>
              <a:t>4</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@a</a:t>
            </a:r>
            <a:r>
              <a:rPr lang="en-IN" dirty="0">
                <a:latin typeface="Liberation Mono"/>
                <a:ea typeface="Segoe UI Symbol" panose="020B0502040204020203" pitchFamily="34" charset="0"/>
                <a:cs typeface="Segoe UI Semilight" panose="020B0402040204020203" pitchFamily="34" charset="0"/>
              </a:rPr>
              <a:t>, </a:t>
            </a:r>
            <a:r>
              <a:rPr lang="en-IN" i="1" dirty="0">
                <a:latin typeface="Liberation Mono"/>
              </a:rPr>
              <a:t>@b</a:t>
            </a:r>
            <a:r>
              <a:rPr lang="en-IN" dirty="0">
                <a:latin typeface="Liberation Mono"/>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623392"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pro1(table_name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FROM ', table_name );</a:t>
            </a:r>
          </a:p>
          <a:p>
            <a:pPr marL="261938"/>
            <a:r>
              <a:rPr lang="en-US" dirty="0">
                <a:latin typeface="Liberation Mono"/>
                <a:ea typeface="Segoe UI Symbol" panose="020B0502040204020203" pitchFamily="34" charset="0"/>
                <a:cs typeface="Segoe UI Semilight" panose="020B0402040204020203" pitchFamily="34" charset="0"/>
              </a:rPr>
              <a:t>   PREPARE stmt FROM @t1;</a:t>
            </a:r>
          </a:p>
          <a:p>
            <a:pPr marL="261938"/>
            <a:r>
              <a:rPr lang="en-US" dirty="0">
                <a:latin typeface="Liberation Mono"/>
                <a:ea typeface="Segoe UI Symbol" panose="020B0502040204020203" pitchFamily="34" charset="0"/>
                <a:cs typeface="Segoe UI Semilight" panose="020B0402040204020203" pitchFamily="34" charset="0"/>
              </a:rPr>
              <a:t>   EXECUTE stmt;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623392"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US" dirty="0">
                <a:latin typeface="Liberation Mono"/>
                <a:ea typeface="Segoe UI Symbol" panose="020B0502040204020203" pitchFamily="34" charset="0"/>
                <a:cs typeface="Segoe UI Semilight" panose="020B0402040204020203" pitchFamily="34" charset="0"/>
              </a:rPr>
              <a:t>pro1;</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PROCEDURE</a:t>
            </a:r>
            <a:r>
              <a:rPr lang="en-US" dirty="0">
                <a:latin typeface="Liberation Mono"/>
                <a:ea typeface="Segoe UI Symbol" panose="020B0502040204020203" pitchFamily="34" charset="0"/>
                <a:cs typeface="Segoe UI Semilight" panose="020B0402040204020203" pitchFamily="34" charset="0"/>
              </a:rPr>
              <a:t> pro1(c1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x </a:t>
            </a:r>
            <a:r>
              <a:rPr lang="en-US" dirty="0">
                <a:solidFill>
                  <a:srgbClr val="834689"/>
                </a:solidFill>
                <a:latin typeface="Liberation Mono"/>
                <a:cs typeface="Arial" panose="020B0604020202020204" pitchFamily="34" charset="0"/>
              </a:rPr>
              <a:t>VARCHAR</a:t>
            </a:r>
            <a:r>
              <a:rPr lang="en-US" dirty="0">
                <a:latin typeface="Liberation Mono"/>
                <a:ea typeface="Segoe UI Symbol" panose="020B0502040204020203" pitchFamily="34" charset="0"/>
                <a:cs typeface="Segoe UI Semilight" panose="020B0402040204020203" pitchFamily="34" charset="0"/>
              </a:rPr>
              <a:t>(10)) </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@t1 = CONCAT('SELECT ', c1 ,' FROM ',x );</a:t>
            </a:r>
          </a:p>
          <a:p>
            <a:pPr marL="261938"/>
            <a:r>
              <a:rPr lang="en-US" dirty="0">
                <a:latin typeface="Liberation Mono"/>
                <a:ea typeface="Segoe UI Symbol" panose="020B0502040204020203" pitchFamily="34" charset="0"/>
                <a:cs typeface="Segoe UI Semilight" panose="020B0402040204020203" pitchFamily="34" charset="0"/>
              </a:rPr>
              <a:t>   PREPARE stmt3 FROM @t1;</a:t>
            </a:r>
          </a:p>
          <a:p>
            <a:pPr marL="261938"/>
            <a:r>
              <a:rPr lang="en-US" dirty="0">
                <a:latin typeface="Liberation Mono"/>
                <a:ea typeface="Segoe UI Symbol" panose="020B0502040204020203" pitchFamily="34" charset="0"/>
                <a:cs typeface="Segoe UI Semilight" panose="020B0402040204020203" pitchFamily="34" charset="0"/>
              </a:rPr>
              <a:t>   EXECUTE stmt3;</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p1;</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p1(</a:t>
            </a:r>
            <a:r>
              <a:rPr lang="en-IN" dirty="0">
                <a:solidFill>
                  <a:srgbClr val="2658E6"/>
                </a:solidFill>
                <a:latin typeface="Liberation Mono"/>
                <a:ea typeface="Segoe UI Symbol" panose="020B0502040204020203" pitchFamily="34" charset="0"/>
                <a:cs typeface="Arial" panose="020B0604020202020204" pitchFamily="34" charset="0"/>
              </a:rPr>
              <a:t>OUT</a:t>
            </a:r>
            <a:r>
              <a:rPr lang="en-IN" dirty="0">
                <a:latin typeface="Liberation Mono"/>
                <a:ea typeface="Segoe UI Symbol" panose="020B0502040204020203" pitchFamily="34" charset="0"/>
                <a:cs typeface="Segoe UI Semilight" panose="020B0402040204020203" pitchFamily="34" charset="0"/>
              </a:rPr>
              <a:t>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Liberation Mono"/>
                <a:cs typeface="Arial" panose="020B0604020202020204" pitchFamily="34" charset="0"/>
              </a:rPr>
              <a:t>begin</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tabLst>
                <a:tab pos="261938" algn="l"/>
              </a:tabLst>
            </a:pPr>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 Example</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9934"/>
            <a:ext cx="10873208"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100;</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 if </a:t>
            </a:r>
            <a:r>
              <a:rPr lang="en-IN" dirty="0">
                <a:latin typeface="Liberation Mono"/>
                <a:ea typeface="Segoe UI Symbol" panose="020B0502040204020203" pitchFamily="34" charset="0"/>
                <a:cs typeface="Segoe UI Semilight" panose="020B0402040204020203" pitchFamily="34" charset="0"/>
              </a:rPr>
              <a:t>x &lt;= 110 then </a:t>
            </a:r>
          </a:p>
          <a:p>
            <a:pPr marL="261938"/>
            <a:r>
              <a:rPr lang="en-IN" dirty="0">
                <a:latin typeface="Liberation Mono"/>
                <a:ea typeface="Segoe UI Symbol" panose="020B0502040204020203" pitchFamily="34" charset="0"/>
                <a:cs typeface="Segoe UI Semilight" panose="020B0402040204020203" pitchFamily="34" charset="0"/>
              </a:rPr>
              <a:t>            set x := x + 1;</a:t>
            </a:r>
          </a:p>
          <a:p>
            <a:pPr marL="261938"/>
            <a:r>
              <a:rPr lang="en-IN" dirty="0">
                <a:latin typeface="Liberation Mono"/>
                <a:ea typeface="Segoe UI Symbol" panose="020B0502040204020203" pitchFamily="34" charset="0"/>
                <a:cs typeface="Segoe UI Semilight" panose="020B0402040204020203" pitchFamily="34" charset="0"/>
              </a:rPr>
              <a:t>            SELECT x;</a:t>
            </a:r>
          </a:p>
          <a:p>
            <a:pPr marL="261938"/>
            <a:r>
              <a:rPr lang="en-IN" dirty="0">
                <a:latin typeface="Liberation Mono"/>
                <a:ea typeface="Segoe UI Symbol" panose="020B0502040204020203" pitchFamily="34" charset="0"/>
                <a:cs typeface="Segoe UI Semilight" panose="020B0402040204020203" pitchFamily="34" charset="0"/>
              </a:rPr>
              <a:t>            ITERATE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95400" y="3135087"/>
            <a:ext cx="10657184" cy="707886"/>
          </a:xfrm>
          <a:prstGeom prst="rect">
            <a:avLst/>
          </a:prstGeom>
          <a:noFill/>
        </p:spPr>
        <p:txBody>
          <a:bodyPr wrap="square">
            <a:spAutoFit/>
          </a:bodyPr>
          <a:lstStyle/>
          <a:p>
            <a:pPr>
              <a:buFont typeface="Arial" panose="020B0604020202020204" pitchFamily="34" charset="0"/>
              <a:buNone/>
            </a:pPr>
            <a:r>
              <a:rPr lang="en-IN" sz="2000"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3" name="Rectangle 2"/>
          <p:cNvSpPr/>
          <p:nvPr/>
        </p:nvSpPr>
        <p:spPr>
          <a:xfrm>
            <a:off x="407368" y="698957"/>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1384756"/>
            <a:ext cx="11449272"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407368" y="1853624"/>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407368" y="2234624"/>
            <a:ext cx="11449272"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407368" y="2715160"/>
            <a:ext cx="1144927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07368" y="4215824"/>
            <a:ext cx="11449272"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407368" y="4673024"/>
            <a:ext cx="11449272"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407368" y="527095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07368" y="5651956"/>
            <a:ext cx="11449272"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a:t>
            </a:r>
            <a:r>
              <a:rPr lang="en-US" sz="3200" i="1">
                <a:solidFill>
                  <a:srgbClr val="FF9900"/>
                </a:solidFill>
                <a:latin typeface="Arial" pitchFamily="34" charset="0"/>
                <a:cs typeface="Arial" pitchFamily="34" charset="0"/>
              </a:rPr>
              <a:t>- Ternary</a:t>
            </a:r>
            <a:endParaRPr lang="en-US" sz="3200" i="1" dirty="0">
              <a:solidFill>
                <a:srgbClr val="FF9900"/>
              </a:solidFill>
              <a:latin typeface="Arial" pitchFamily="34" charset="0"/>
              <a:cs typeface="Arial" pitchFamily="34" charset="0"/>
            </a:endParaRP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 (para1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(25))</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done </a:t>
            </a:r>
            <a:r>
              <a:rPr lang="en-IN" dirty="0">
                <a:solidFill>
                  <a:srgbClr val="834689"/>
                </a:solidFill>
                <a:latin typeface="Liberation Mono"/>
                <a:cs typeface="Arial" panose="020B0604020202020204" pitchFamily="34" charset="0"/>
              </a:rPr>
              <a:t>TINYINT</a:t>
            </a:r>
            <a:r>
              <a:rPr lang="en-IN" dirty="0">
                <a:latin typeface="Liberation Mono"/>
                <a:ea typeface="Segoe UI Symbol" panose="020B0502040204020203" pitchFamily="34" charset="0"/>
                <a:cs typeface="Segoe UI Semilight" panose="020B0402040204020203" pitchFamily="34" charset="0"/>
              </a:rPr>
              <a:t> DEFAULT FALSE;</a:t>
            </a:r>
          </a:p>
          <a:p>
            <a:pPr marL="261938"/>
            <a:r>
              <a:rPr lang="en-IN" dirty="0">
                <a:latin typeface="Liberation Mono"/>
                <a:ea typeface="Segoe UI Symbol" panose="020B0502040204020203" pitchFamily="34" charset="0"/>
                <a:cs typeface="Segoe UI Semilight" panose="020B0402040204020203" pitchFamily="34" charset="0"/>
              </a:rPr>
              <a:t>   declare varempno </a:t>
            </a:r>
            <a:r>
              <a:rPr lang="en-IN" dirty="0">
                <a:solidFill>
                  <a:srgbClr val="834689"/>
                </a:solidFill>
                <a:latin typeface="Liberation Mono"/>
                <a:cs typeface="Arial" panose="020B0604020202020204" pitchFamily="34" charset="0"/>
              </a:rPr>
              <a:t>INT</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declare varename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latin typeface="Liberation Mono"/>
                <a:ea typeface="Segoe UI Symbol" panose="020B0502040204020203" pitchFamily="34" charset="0"/>
                <a:cs typeface="Segoe UI Semilight" panose="020B0402040204020203" pitchFamily="34" charset="0"/>
              </a:rPr>
              <a:t>   declare c1 </a:t>
            </a:r>
            <a:r>
              <a:rPr lang="en-IN" dirty="0">
                <a:solidFill>
                  <a:srgbClr val="834689"/>
                </a:solidFill>
                <a:latin typeface="Liberation Mono"/>
                <a:cs typeface="Arial" panose="020B0604020202020204" pitchFamily="34" charset="0"/>
              </a:rPr>
              <a:t>cursor</a:t>
            </a:r>
            <a:r>
              <a:rPr lang="en-IN" dirty="0">
                <a:latin typeface="Liberation Mono"/>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declare exit handler for NOT FOUND set done=true;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OPEN</a:t>
            </a:r>
            <a:r>
              <a:rPr lang="en-IN" dirty="0">
                <a:latin typeface="Liberation Mono"/>
                <a:ea typeface="Segoe UI Symbol" panose="020B0502040204020203" pitchFamily="34" charset="0"/>
                <a:cs typeface="Segoe UI Semilight" panose="020B0402040204020203" pitchFamily="34" charset="0"/>
              </a:rPr>
              <a:t> c1;</a:t>
            </a:r>
          </a:p>
          <a:p>
            <a:pPr marL="261938"/>
            <a:r>
              <a:rPr lang="en-IN" dirty="0">
                <a:latin typeface="Liberation Mono"/>
                <a:ea typeface="Segoe UI Symbol" panose="020B0502040204020203" pitchFamily="34" charset="0"/>
                <a:cs typeface="Segoe UI Semilight" panose="020B0402040204020203" pitchFamily="34" charset="0"/>
              </a:rPr>
              <a:t>      loopLabel: </a:t>
            </a:r>
            <a:r>
              <a:rPr lang="en-IN" dirty="0">
                <a:solidFill>
                  <a:srgbClr val="0077AA"/>
                </a:solidFill>
                <a:latin typeface="Liberation Mono"/>
                <a:cs typeface="Arial" panose="020B0604020202020204" pitchFamily="34" charset="0"/>
              </a:rPr>
              <a:t>loop</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FETCH</a:t>
            </a:r>
            <a:r>
              <a:rPr lang="en-IN" dirty="0">
                <a:latin typeface="Liberation Mono"/>
                <a:ea typeface="Segoe UI Symbol" panose="020B0502040204020203" pitchFamily="34" charset="0"/>
                <a:cs typeface="Segoe UI Semilight" panose="020B0402040204020203" pitchFamily="34" charset="0"/>
              </a:rPr>
              <a:t> c1 INTO varempno, varename;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done then</a:t>
            </a:r>
          </a:p>
          <a:p>
            <a:pPr marL="261938"/>
            <a:r>
              <a:rPr lang="en-IN" dirty="0">
                <a:latin typeface="Liberation Mono"/>
                <a:ea typeface="Segoe UI Symbol" panose="020B0502040204020203" pitchFamily="34" charset="0"/>
                <a:cs typeface="Segoe UI Semilight" panose="020B0402040204020203" pitchFamily="34" charset="0"/>
              </a:rPr>
              <a:t>	leave loopLabel;</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loop </a:t>
            </a:r>
            <a:r>
              <a:rPr lang="en-IN" dirty="0">
                <a:latin typeface="Liberation Mono"/>
                <a:ea typeface="Segoe UI Symbol" panose="020B0502040204020203" pitchFamily="34" charset="0"/>
                <a:cs typeface="Segoe UI Semilight" panose="020B0402040204020203" pitchFamily="34" charset="0"/>
              </a:rPr>
              <a:t>loopLabel;</a:t>
            </a:r>
          </a:p>
          <a:p>
            <a:pPr marL="261938"/>
            <a:r>
              <a:rPr lang="en-IN" dirty="0">
                <a:latin typeface="Liberation Mono"/>
                <a:ea typeface="Segoe UI Symbol" panose="020B0502040204020203" pitchFamily="34" charset="0"/>
                <a:cs typeface="Segoe UI Semilight" panose="020B0402040204020203" pitchFamily="34" charset="0"/>
              </a:rPr>
              <a:t>   CLOSE c1;</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l$$</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551384"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PROCEDURE IF EXISTS </a:t>
            </a:r>
            <a:r>
              <a:rPr lang="en-IN" dirty="0">
                <a:latin typeface="Liberation Mono"/>
                <a:ea typeface="Segoe UI Symbol" panose="020B0502040204020203" pitchFamily="34" charset="0"/>
                <a:cs typeface="Segoe UI Semilight" panose="020B0402040204020203" pitchFamily="34" charset="0"/>
              </a:rPr>
              <a:t>procedurename;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PROCEDURE</a:t>
            </a:r>
            <a:r>
              <a:rPr lang="en-IN" dirty="0">
                <a:latin typeface="Liberation Mono"/>
                <a:ea typeface="Segoe UI Symbol" panose="020B0502040204020203" pitchFamily="34" charset="0"/>
                <a:cs typeface="Segoe UI Semilight" panose="020B0402040204020203" pitchFamily="34" charset="0"/>
              </a:rPr>
              <a:t> procedurename()</a:t>
            </a:r>
          </a:p>
          <a:p>
            <a:pPr marL="261938"/>
            <a:r>
              <a:rPr lang="en-IN" dirty="0">
                <a:latin typeface="Liberation Mono"/>
                <a:ea typeface="Segoe UI Symbol" panose="020B0502040204020203" pitchFamily="34" charset="0"/>
                <a:cs typeface="Segoe UI Semilight" panose="020B0402040204020203"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a INT DEFAULT 101;</a:t>
            </a:r>
          </a:p>
          <a:p>
            <a:pPr marL="261938"/>
            <a:r>
              <a:rPr lang="en-IN" dirty="0">
                <a:latin typeface="Liberation Mono"/>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Liberation Mono"/>
              <a:ea typeface="Segoe UI Symbol" panose="020B0502040204020203" pitchFamily="34" charset="0"/>
              <a:cs typeface="Segoe UI Semilight" panose="020B0402040204020203" pitchFamily="34" charset="0"/>
            </a:endParaRPr>
          </a:p>
          <a:p>
            <a:pPr marL="261938"/>
            <a:r>
              <a:rPr lang="en-IN" dirty="0">
                <a:latin typeface="Liberation Mono"/>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Liberation Mono"/>
                <a:ea typeface="Segoe UI Symbol" panose="020B0502040204020203" pitchFamily="34" charset="0"/>
                <a:cs typeface="Segoe UI Semilight" panose="020B0402040204020203" pitchFamily="34" charset="0"/>
              </a:rPr>
              <a:t>         declare EXIT HANDLER FOR 1064 </a:t>
            </a:r>
          </a:p>
          <a:p>
            <a:pPr marL="261938"/>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 = 10 then</a:t>
            </a:r>
          </a:p>
          <a:p>
            <a:pPr marL="261938"/>
            <a:r>
              <a:rPr lang="en-IN" dirty="0">
                <a:latin typeface="Liberation Mono"/>
                <a:ea typeface="Segoe UI Symbol" panose="020B0502040204020203" pitchFamily="34" charset="0"/>
                <a:cs typeface="Segoe UI Semilight" panose="020B0402040204020203" pitchFamily="34" charset="0"/>
              </a:rPr>
              <a:t>		SELECT 'ok';</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SIGNAL myException</a:t>
            </a:r>
          </a:p>
          <a:p>
            <a:pPr marL="261938"/>
            <a:r>
              <a:rPr lang="en-IN" dirty="0">
                <a:latin typeface="Liberation Mono"/>
                <a:ea typeface="Segoe UI Symbol" panose="020B0502040204020203" pitchFamily="34" charset="0"/>
                <a:cs typeface="Segoe UI Semilight" panose="020B0402040204020203" pitchFamily="34" charset="0"/>
              </a:rPr>
              <a:t>		 SET MESSAGE_TEXT = 'bad';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479376" y="152400"/>
            <a:ext cx="11377264" cy="1261884"/>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latin typeface="Arial" panose="020B0604020202020204" pitchFamily="34" charset="0"/>
              <a:cs typeface="Arial" panose="020B0604020202020204" pitchFamily="34" charset="0"/>
            </a:endParaRPr>
          </a:p>
        </p:txBody>
      </p:sp>
      <p:sp>
        <p:nvSpPr>
          <p:cNvPr id="4" name="Rectangle 3"/>
          <p:cNvSpPr/>
          <p:nvPr/>
        </p:nvSpPr>
        <p:spPr>
          <a:xfrm>
            <a:off x="479376" y="3581401"/>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479376" y="5023485"/>
            <a:ext cx="9960024"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
        <p:nvSpPr>
          <p:cNvPr id="6" name="Rectangle 5"/>
          <p:cNvSpPr/>
          <p:nvPr/>
        </p:nvSpPr>
        <p:spPr>
          <a:xfrm>
            <a:off x="479376" y="1795046"/>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Tree>
    <p:extLst>
      <p:ext uri="{BB962C8B-B14F-4D97-AF65-F5344CB8AC3E}">
        <p14:creationId xmlns:p14="http://schemas.microsoft.com/office/powerpoint/2010/main" val="64507137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07368" y="7674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1001;</a:t>
            </a:r>
          </a:p>
          <a:p>
            <a:pPr marL="261938"/>
            <a:r>
              <a:rPr lang="en-IN" dirty="0">
                <a:latin typeface="Liberation Mono"/>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3510678"/>
            <a:ext cx="101844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functionname(para1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(12))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total int default 0;</a:t>
            </a:r>
          </a:p>
          <a:p>
            <a:pPr marL="261938"/>
            <a:r>
              <a:rPr lang="en-IN" dirty="0">
                <a:latin typeface="Liberation Mono"/>
                <a:ea typeface="Segoe UI Symbol" panose="020B0502040204020203" pitchFamily="34" charset="0"/>
                <a:cs typeface="Segoe UI Semilight" panose="020B0402040204020203" pitchFamily="34" charset="0"/>
              </a:rPr>
              <a:t>   SELECT sum(sal) into total from EMP where job=para1;</a:t>
            </a:r>
          </a:p>
          <a:p>
            <a:pPr marL="261938"/>
            <a:r>
              <a:rPr lang="en-IN" dirty="0">
                <a:latin typeface="Liberation Mono"/>
                <a:ea typeface="Segoe UI Symbol" panose="020B0502040204020203" pitchFamily="34" charset="0"/>
                <a:cs typeface="Segoe UI Semilight" panose="020B0402040204020203" pitchFamily="34" charset="0"/>
              </a:rPr>
              <a:t>   return (total);</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476672"/>
            <a:ext cx="1123324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FUNCTION</a:t>
            </a:r>
            <a:r>
              <a:rPr lang="en-IN" dirty="0">
                <a:latin typeface="Liberation Mono"/>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SELECT max(deptno) + 1 INTO x  FROM dept;</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3164680"/>
            <a:ext cx="11305256"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FUNCTION IF EXISTS </a:t>
            </a:r>
            <a:r>
              <a:rPr lang="en-IN" dirty="0">
                <a:latin typeface="Liberation Mono"/>
                <a:ea typeface="Segoe UI Symbol" panose="020B0502040204020203" pitchFamily="34" charset="0"/>
                <a:cs typeface="Segoe UI Semilight" panose="020B0402040204020203" pitchFamily="34" charset="0"/>
              </a:rPr>
              <a:t>functionname;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FUNCTION </a:t>
            </a:r>
            <a:r>
              <a:rPr lang="en-IN" dirty="0">
                <a:latin typeface="Liberation Mono"/>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Liberation Mono"/>
                <a:cs typeface="Arial" panose="020B0604020202020204" pitchFamily="34" charset="0"/>
              </a:rPr>
              <a:t>VARCHAR</a:t>
            </a:r>
            <a:r>
              <a:rPr lang="en-IN" dirty="0">
                <a:latin typeface="Liberation Mono"/>
                <a:ea typeface="Segoe UI Symbol" panose="020B0502040204020203" pitchFamily="34" charset="0"/>
                <a:cs typeface="Segoe UI Semilight" panose="020B0402040204020203" pitchFamily="34" charset="0"/>
              </a:rPr>
              <a:t>(20)</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varchar(20);</a:t>
            </a:r>
          </a:p>
          <a:p>
            <a:pPr marL="261938"/>
            <a:r>
              <a:rPr lang="en-IN" dirty="0">
                <a:latin typeface="Liberation Mono"/>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not null then</a:t>
            </a:r>
          </a:p>
          <a:p>
            <a:pPr marL="261938"/>
            <a:r>
              <a:rPr lang="en-IN" dirty="0">
                <a:latin typeface="Liberation Mono"/>
                <a:ea typeface="Segoe UI Symbol" panose="020B0502040204020203" pitchFamily="34" charset="0"/>
                <a:cs typeface="Segoe UI Semilight" panose="020B0402040204020203" pitchFamily="34" charset="0"/>
              </a:rPr>
              <a:t>      return(x);</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return (no);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4" name="Rectangle 3"/>
          <p:cNvSpPr/>
          <p:nvPr/>
        </p:nvSpPr>
        <p:spPr>
          <a:xfrm>
            <a:off x="335360" y="4797152"/>
            <a:ext cx="1162929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The trigger is always associated with the table, which must refer to a permanent table. You cannot associate a trigger with a TEMPORARY table or a VIEW. If you drop a table, any triggers for the table are also dropped.</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3284984"/>
            <a:ext cx="11629292" cy="1015663"/>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02411739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828800"/>
            <a:ext cx="1100591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490690" y="4693741"/>
            <a:ext cx="1081936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490690" y="5619690"/>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2951073"/>
            <a:ext cx="11449272" cy="2062103"/>
          </a:xfrm>
          <a:prstGeom prst="rect">
            <a:avLst/>
          </a:prstGeom>
        </p:spPr>
        <p:txBody>
          <a:bodyPr wrap="square">
            <a:spAutoFit/>
          </a:bodyPr>
          <a:lstStyle/>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LOAD DATA, and REPLACE statements.</a:t>
            </a:r>
          </a:p>
          <a:p>
            <a:pPr marL="171450" indent="-171450" algn="just">
              <a:buFont typeface="Arial" panose="020B0604020202020204" pitchFamily="34" charset="0"/>
              <a:buChar char="•"/>
            </a:pPr>
            <a:endParaRPr lang="en-IN" sz="10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marL="171450" indent="-171450" algn="just">
              <a:buFont typeface="Arial" panose="020B0604020202020204" pitchFamily="34" charset="0"/>
              <a:buChar char="•"/>
            </a:pPr>
            <a:endParaRPr lang="en-IN" sz="1000" b="1"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2051556"/>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06284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646331"/>
          </a:xfrm>
          <a:prstGeom prst="rect">
            <a:avLst/>
          </a:prstGeom>
          <a:solidFill>
            <a:srgbClr val="5F9378"/>
          </a:solidFill>
        </p:spPr>
        <p:txBody>
          <a:bodyPr wrap="square">
            <a:spAutoFit/>
          </a:bodyPr>
          <a:lstStyle/>
          <a:p>
            <a:pPr algn="just"/>
            <a:r>
              <a:rPr lang="en-IN" dirty="0">
                <a:solidFill>
                  <a:srgbClr val="E8F97F"/>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 INSERT ON </a:t>
            </a:r>
            <a:r>
              <a:rPr lang="en-IN" dirty="0">
                <a:latin typeface="Liberation Mono"/>
                <a:ea typeface="Segoe UI Symbol" panose="020B0502040204020203" pitchFamily="34" charset="0"/>
                <a:cs typeface="Segoe UI Semilight" panose="020B0402040204020203" pitchFamily="34" charset="0"/>
              </a:rPr>
              <a:t>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SELECT 'Hello World';</a:t>
            </a:r>
          </a:p>
          <a:p>
            <a:pPr marL="261938"/>
            <a:r>
              <a:rPr lang="en-IN" dirty="0">
                <a:solidFill>
                  <a:srgbClr val="0077AA"/>
                </a:solidFill>
                <a:latin typeface="Liberation Mono"/>
                <a:cs typeface="Arial" panose="020B0604020202020204" pitchFamily="34" charset="0"/>
              </a:rPr>
              <a:t>end</a:t>
            </a:r>
            <a:r>
              <a:rPr lang="en-IN" dirty="0">
                <a:solidFill>
                  <a:srgbClr val="0077AA"/>
                </a:solidFill>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UPDATE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407368"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DELETE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OLD</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8" name="Rectangle 7"/>
          <p:cNvSpPr/>
          <p:nvPr/>
        </p:nvSpPr>
        <p:spPr>
          <a:xfrm>
            <a:off x="407368"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d1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3048001"/>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DATE_FORMAT (now(), '%W') = 'Wednesday'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3" name="Rectangle 2"/>
          <p:cNvSpPr/>
          <p:nvPr/>
        </p:nvSpPr>
        <p:spPr>
          <a:xfrm>
            <a:off x="407368" y="762001"/>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AFTER</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INSERT INTO d VALUES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.loc,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.pwd,  now(), user());</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.dname = 'Apple';</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else</a:t>
            </a:r>
          </a:p>
          <a:p>
            <a:pPr marL="261938"/>
            <a:r>
              <a:rPr lang="en-IN" dirty="0">
                <a:latin typeface="Liberation Mono"/>
                <a:ea typeface="Segoe UI Symbol" panose="020B0502040204020203" pitchFamily="34" charset="0"/>
                <a:cs typeface="Segoe UI Semilight" panose="020B0402040204020203" pitchFamily="34" charset="0"/>
              </a:rPr>
              <a:t>           set msg = 'My error message';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endParaRPr lang="en-US" dirty="0">
              <a:latin typeface="Liberation Mono"/>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emp </a:t>
            </a:r>
            <a:r>
              <a:rPr lang="en-US" dirty="0">
                <a:solidFill>
                  <a:srgbClr val="0077AA"/>
                </a:solidFill>
                <a:latin typeface="Liberation Mono"/>
                <a:cs typeface="Arial" panose="020B0604020202020204" pitchFamily="34" charset="0"/>
              </a:rPr>
              <a:t>FOR EACH  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if</a:t>
            </a:r>
            <a:r>
              <a:rPr lang="en-US" dirty="0">
                <a:latin typeface="Liberation Mono"/>
                <a:ea typeface="Segoe UI Symbol" panose="020B0502040204020203" pitchFamily="34" charset="0"/>
                <a:cs typeface="Segoe UI Semilight" panose="020B0402040204020203" pitchFamily="34" charset="0"/>
              </a:rPr>
              <a: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&lt;=0 </a:t>
            </a:r>
            <a:r>
              <a:rPr lang="en-US" dirty="0">
                <a:solidFill>
                  <a:srgbClr val="0077AA"/>
                </a:solidFill>
                <a:latin typeface="Liberation Mono"/>
                <a:cs typeface="Arial" panose="020B0604020202020204" pitchFamily="34" charset="0"/>
              </a:rPr>
              <a:t>then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.sal = 25000;</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end if</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EACH</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&lt; 50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‘Invalid department number';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city </a:t>
            </a:r>
            <a:r>
              <a:rPr lang="en-IN" dirty="0">
                <a:solidFill>
                  <a:srgbClr val="0077AA"/>
                </a:solidFill>
                <a:latin typeface="Liberation Mono"/>
                <a:cs typeface="Arial" panose="020B0604020202020204" pitchFamily="34" charset="0"/>
              </a:rPr>
              <a:t>FOR EACH  ROW</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msg varchar(100);</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.c1 &lt;&gt;  'Pune'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set msg = 'Invalid city name';</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msg;</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 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335360" y="6124654"/>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'abc', 2, 2);</a:t>
            </a:r>
          </a:p>
        </p:txBody>
      </p:sp>
    </p:spTree>
    <p:extLst>
      <p:ext uri="{BB962C8B-B14F-4D97-AF65-F5344CB8AC3E}">
        <p14:creationId xmlns:p14="http://schemas.microsoft.com/office/powerpoint/2010/main" val="1092632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89837623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06483"/>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r>
              <a:rPr lang="en-US" dirty="0">
                <a:latin typeface="Liberation Mono"/>
                <a:ea typeface="Segoe UI Symbol" panose="020B0502040204020203" pitchFamily="34" charset="0"/>
                <a:cs typeface="Segoe UI Semilight" panose="020B0402040204020203" pitchFamily="34" charset="0"/>
              </a:rPr>
              <a:t>;</a:t>
            </a:r>
          </a:p>
          <a:p>
            <a:pPr marL="261938"/>
            <a:r>
              <a:rPr lang="en-US" dirty="0">
                <a:latin typeface="Liberation Mono"/>
                <a:ea typeface="Segoe UI Symbol" panose="020B0502040204020203" pitchFamily="34" charset="0"/>
                <a:cs typeface="Segoe UI Semilight" panose="020B0402040204020203" pitchFamily="34" charset="0"/>
              </a:rPr>
              <a:t>delimiter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solidFill>
                  <a:srgbClr val="0077AA"/>
                </a:solidFill>
                <a:latin typeface="Liberation Mono"/>
                <a:cs typeface="Arial" panose="020B0604020202020204" pitchFamily="34" charset="0"/>
              </a:rPr>
              <a:t>CREATE</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TRIGGER</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triggername </a:t>
            </a:r>
            <a:r>
              <a:rPr lang="en-US" dirty="0">
                <a:solidFill>
                  <a:srgbClr val="0077AA"/>
                </a:solidFill>
                <a:latin typeface="Liberation Mono"/>
                <a:cs typeface="Arial" panose="020B0604020202020204" pitchFamily="34" charset="0"/>
              </a:rPr>
              <a:t>BEFORE</a:t>
            </a:r>
            <a:r>
              <a:rPr lang="en-US" dirty="0">
                <a:latin typeface="Liberation Mono"/>
                <a:ea typeface="Segoe UI Symbol" panose="020B0502040204020203" pitchFamily="34" charset="0"/>
                <a:cs typeface="Segoe UI Semilight" panose="020B0402040204020203" pitchFamily="34" charset="0"/>
              </a:rPr>
              <a:t> INSERT </a:t>
            </a:r>
            <a:r>
              <a:rPr lang="en-US" dirty="0">
                <a:solidFill>
                  <a:srgbClr val="0077AA"/>
                </a:solidFill>
                <a:latin typeface="Liberation Mono"/>
                <a:cs typeface="Arial" panose="020B0604020202020204" pitchFamily="34" charset="0"/>
              </a:rPr>
              <a:t>ON</a:t>
            </a:r>
            <a:r>
              <a:rPr lang="en-US" dirty="0">
                <a:latin typeface="Liberation Mono"/>
                <a:ea typeface="Segoe UI Symbol" panose="020B0502040204020203" pitchFamily="34" charset="0"/>
                <a:cs typeface="Segoe UI Semilight" panose="020B0402040204020203" pitchFamily="34" charset="0"/>
              </a:rPr>
              <a:t> dept </a:t>
            </a:r>
            <a:r>
              <a:rPr lang="en-US" dirty="0">
                <a:solidFill>
                  <a:srgbClr val="0077AA"/>
                </a:solidFill>
                <a:latin typeface="Liberation Mono"/>
                <a:cs typeface="Arial" panose="020B0604020202020204" pitchFamily="34" charset="0"/>
              </a:rPr>
              <a:t>FOR</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EACH</a:t>
            </a:r>
            <a:r>
              <a:rPr lang="en-US" dirty="0">
                <a:latin typeface="Liberation Mono"/>
                <a:ea typeface="Segoe UI Symbol" panose="020B0502040204020203" pitchFamily="34" charset="0"/>
                <a:cs typeface="Segoe UI Semilight" panose="020B0402040204020203" pitchFamily="34" charset="0"/>
              </a:rPr>
              <a:t> </a:t>
            </a:r>
            <a:r>
              <a:rPr lang="en-US" dirty="0">
                <a:solidFill>
                  <a:srgbClr val="0077AA"/>
                </a:solidFill>
                <a:latin typeface="Liberation Mono"/>
                <a:cs typeface="Arial" panose="020B0604020202020204" pitchFamily="34" charset="0"/>
              </a:rPr>
              <a:t>ROW</a:t>
            </a:r>
          </a:p>
          <a:p>
            <a:pPr marL="261938"/>
            <a:r>
              <a:rPr lang="en-US" dirty="0">
                <a:solidFill>
                  <a:srgbClr val="0077AA"/>
                </a:solidFill>
                <a:latin typeface="Liberation Mono"/>
                <a:cs typeface="Arial" panose="020B0604020202020204" pitchFamily="34" charset="0"/>
              </a:rPr>
              <a:t>begin</a:t>
            </a:r>
          </a:p>
          <a:p>
            <a:pPr marL="261938"/>
            <a:r>
              <a:rPr lang="en-US" dirty="0">
                <a:latin typeface="Liberation Mono"/>
                <a:ea typeface="Segoe UI Symbol" panose="020B0502040204020203" pitchFamily="34" charset="0"/>
                <a:cs typeface="Segoe UI Semilight" panose="020B0402040204020203" pitchFamily="34" charset="0"/>
              </a:rPr>
              <a:t>   set </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 = upper(</a:t>
            </a:r>
            <a:r>
              <a:rPr lang="en-US" b="1" dirty="0">
                <a:latin typeface="Liberation Mono"/>
                <a:ea typeface="Segoe UI Symbol" panose="020B0502040204020203" pitchFamily="34" charset="0"/>
                <a:cs typeface="Segoe UI Semilight" panose="020B0402040204020203" pitchFamily="34" charset="0"/>
              </a:rPr>
              <a:t>NEW</a:t>
            </a:r>
            <a:r>
              <a:rPr lang="en-US" dirty="0">
                <a:latin typeface="Liberation Mono"/>
                <a:ea typeface="Segoe UI Symbol" panose="020B0502040204020203" pitchFamily="34" charset="0"/>
                <a:cs typeface="Segoe UI Semilight" panose="020B0402040204020203" pitchFamily="34" charset="0"/>
              </a:rPr>
              <a:t>.dname);</a:t>
            </a:r>
          </a:p>
          <a:p>
            <a:pPr marL="261938"/>
            <a:r>
              <a:rPr lang="en-US" dirty="0">
                <a:solidFill>
                  <a:srgbClr val="0077AA"/>
                </a:solidFill>
                <a:latin typeface="Liberation Mono"/>
                <a:cs typeface="Arial" panose="020B0604020202020204" pitchFamily="34" charset="0"/>
              </a:rPr>
              <a:t>end</a:t>
            </a:r>
            <a:r>
              <a:rPr lang="en-US" dirty="0">
                <a:latin typeface="Liberation Mono"/>
                <a:ea typeface="Segoe UI Symbol" panose="020B0502040204020203" pitchFamily="34" charset="0"/>
                <a:cs typeface="Segoe UI Semilight" panose="020B0402040204020203" pitchFamily="34" charset="0"/>
              </a:rPr>
              <a:t> </a:t>
            </a:r>
            <a:r>
              <a:rPr lang="en-IN" dirty="0">
                <a:latin typeface="Liberation Mono"/>
                <a:ea typeface="Segoe UI Symbol" panose="020B0502040204020203" pitchFamily="34" charset="0"/>
                <a:cs typeface="Segoe UI Semilight" panose="020B0402040204020203" pitchFamily="34" charset="0"/>
              </a:rPr>
              <a:t>$$</a:t>
            </a:r>
            <a:endParaRPr lang="en-US" dirty="0">
              <a:latin typeface="Liberation Mono"/>
              <a:ea typeface="Segoe UI Symbol" panose="020B0502040204020203" pitchFamily="34" charset="0"/>
              <a:cs typeface="Segoe UI Semilight" panose="020B0402040204020203" pitchFamily="34" charset="0"/>
            </a:endParaRPr>
          </a:p>
          <a:p>
            <a:pPr marL="261938"/>
            <a:r>
              <a:rPr lang="en-US" dirty="0">
                <a:latin typeface="Liberation Mono"/>
                <a:ea typeface="Segoe UI Symbol" panose="020B0502040204020203" pitchFamily="34" charset="0"/>
                <a:cs typeface="Segoe UI Semilight" panose="020B0402040204020203" pitchFamily="34" charset="0"/>
              </a:rPr>
              <a:t>delimiter ;</a:t>
            </a:r>
            <a:endParaRPr lang="en-IN" dirty="0">
              <a:latin typeface="Liberation Mono"/>
              <a:ea typeface="Segoe UI Symbol" panose="020B0502040204020203" pitchFamily="34" charset="0"/>
              <a:cs typeface="Segoe UI Semilight" panose="020B0402040204020203" pitchFamily="34" charset="0"/>
            </a:endParaRPr>
          </a:p>
        </p:txBody>
      </p:sp>
      <p:sp>
        <p:nvSpPr>
          <p:cNvPr id="6" name="Rectangle 5"/>
          <p:cNvSpPr/>
          <p:nvPr/>
        </p:nvSpPr>
        <p:spPr>
          <a:xfrm>
            <a:off x="6079795" y="2852936"/>
            <a:ext cx="4724400" cy="369332"/>
          </a:xfrm>
          <a:prstGeom prst="rect">
            <a:avLst/>
          </a:prstGeom>
        </p:spPr>
        <p:txBody>
          <a:bodyPr wrap="square">
            <a:spAutoFit/>
          </a:bodyPr>
          <a:lstStyle/>
          <a:p>
            <a:r>
              <a:rPr lang="en-US" dirty="0" err="1">
                <a:solidFill>
                  <a:schemeClr val="accent4">
                    <a:lumMod val="75000"/>
                  </a:schemeClr>
                </a:solidFill>
              </a:rPr>
              <a:t>mysql</a:t>
            </a:r>
            <a:r>
              <a:rPr lang="en-US" dirty="0">
                <a:solidFill>
                  <a:schemeClr val="accent4">
                    <a:lumMod val="75000"/>
                  </a:schemeClr>
                </a:solidFill>
              </a:rPr>
              <a:t>&gt;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07368" y="774681"/>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a:t>
            </a:r>
            <a:r>
              <a:rPr lang="en-IN" dirty="0">
                <a:latin typeface="Liberation Mono"/>
                <a:ea typeface="Segoe UI Symbol" panose="020B0502040204020203" pitchFamily="34" charset="0"/>
                <a:cs typeface="Segoe UI Semilight" panose="020B0402040204020203" pitchFamily="34" charset="0"/>
              </a:rPr>
              <a:t> 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a:t>
            </a:r>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TRIGGER</a:t>
            </a:r>
            <a:r>
              <a:rPr lang="en-IN" dirty="0">
                <a:latin typeface="Liberation Mono"/>
                <a:ea typeface="Segoe UI Symbol" panose="020B0502040204020203" pitchFamily="34" charset="0"/>
                <a:cs typeface="Segoe UI Semilight" panose="020B0402040204020203" pitchFamily="34" charset="0"/>
              </a:rPr>
              <a:t> 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emp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deptno FROM dept WHERE deptno=</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if</a:t>
            </a:r>
            <a:r>
              <a:rPr lang="en-IN" dirty="0">
                <a:latin typeface="Liberation Mono"/>
                <a:ea typeface="Segoe UI Symbol" panose="020B0502040204020203" pitchFamily="34" charset="0"/>
                <a:cs typeface="Segoe UI Semilight" panose="020B0402040204020203" pitchFamily="34" charset="0"/>
              </a:rPr>
              <a:t> x is null </a:t>
            </a:r>
            <a:r>
              <a:rPr lang="en-IN" dirty="0">
                <a:solidFill>
                  <a:srgbClr val="0077AA"/>
                </a:solidFill>
                <a:latin typeface="Liberation Mono"/>
                <a:cs typeface="Arial" panose="020B0604020202020204" pitchFamily="34" charset="0"/>
              </a:rPr>
              <a:t>then</a:t>
            </a:r>
          </a:p>
          <a:p>
            <a:pPr marL="261938"/>
            <a:r>
              <a:rPr lang="en-IN" dirty="0">
                <a:latin typeface="Liberation Mono"/>
                <a:ea typeface="Segoe UI Symbol" panose="020B0502040204020203" pitchFamily="34" charset="0"/>
                <a:cs typeface="Segoe UI Semilight" panose="020B0402040204020203" pitchFamily="34" charset="0"/>
              </a:rPr>
              <a:t>	    signal sqlstate '42000' set message_text = 'error';</a:t>
            </a:r>
          </a:p>
          <a:p>
            <a:pPr marL="261938"/>
            <a:r>
              <a:rPr lang="en-IN" dirty="0">
                <a:latin typeface="Liberation Mono"/>
                <a:ea typeface="Segoe UI Symbol" panose="020B0502040204020203" pitchFamily="34" charset="0"/>
                <a:cs typeface="Segoe UI Semilight" panose="020B0402040204020203" pitchFamily="34" charset="0"/>
              </a:rPr>
              <a:t>	</a:t>
            </a:r>
            <a:r>
              <a:rPr lang="en-IN" dirty="0">
                <a:solidFill>
                  <a:srgbClr val="0077AA"/>
                </a:solidFill>
                <a:latin typeface="Liberation Mono"/>
                <a:cs typeface="Arial" panose="020B0604020202020204" pitchFamily="34" charset="0"/>
              </a:rPr>
              <a:t>end if</a:t>
            </a:r>
            <a:r>
              <a:rPr lang="en-IN" dirty="0">
                <a:latin typeface="Liberation Mono"/>
                <a:ea typeface="Segoe UI Symbol" panose="020B0502040204020203" pitchFamily="34" charset="0"/>
                <a:cs typeface="Segoe UI Semilight" panose="020B0402040204020203" pitchFamily="34" charset="0"/>
              </a:rPr>
              <a:t>;</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
        <p:nvSpPr>
          <p:cNvPr id="5" name="Rectangle 4"/>
          <p:cNvSpPr/>
          <p:nvPr/>
        </p:nvSpPr>
        <p:spPr>
          <a:xfrm>
            <a:off x="407368" y="4038601"/>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 TRIGGER IF EXISTS </a:t>
            </a:r>
            <a:r>
              <a:rPr lang="en-IN" dirty="0">
                <a:latin typeface="Liberation Mono"/>
                <a:ea typeface="Segoe UI Symbol" panose="020B0502040204020203" pitchFamily="34" charset="0"/>
                <a:cs typeface="Segoe UI Semilight" panose="020B0402040204020203" pitchFamily="34" charset="0"/>
              </a:rPr>
              <a:t>triggername;</a:t>
            </a:r>
          </a:p>
          <a:p>
            <a:pPr marL="261938"/>
            <a:r>
              <a:rPr lang="en-IN" dirty="0">
                <a:latin typeface="Liberation Mono"/>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Liberation Mono"/>
                <a:cs typeface="Arial" panose="020B0604020202020204" pitchFamily="34" charset="0"/>
              </a:rPr>
              <a:t>CREATE TRIGGER </a:t>
            </a:r>
            <a:r>
              <a:rPr lang="en-IN" dirty="0">
                <a:latin typeface="Liberation Mono"/>
                <a:ea typeface="Segoe UI Symbol" panose="020B0502040204020203" pitchFamily="34" charset="0"/>
                <a:cs typeface="Segoe UI Semilight" panose="020B0402040204020203" pitchFamily="34" charset="0"/>
              </a:rPr>
              <a:t>triggername </a:t>
            </a:r>
            <a:r>
              <a:rPr lang="en-IN" dirty="0">
                <a:solidFill>
                  <a:srgbClr val="0077AA"/>
                </a:solidFill>
                <a:latin typeface="Liberation Mono"/>
                <a:cs typeface="Arial" panose="020B0604020202020204" pitchFamily="34" charset="0"/>
              </a:rPr>
              <a:t>BEFORE</a:t>
            </a:r>
            <a:r>
              <a:rPr lang="en-IN" dirty="0">
                <a:latin typeface="Liberation Mono"/>
                <a:ea typeface="Segoe UI Symbol" panose="020B0502040204020203" pitchFamily="34" charset="0"/>
                <a:cs typeface="Segoe UI Semilight" panose="020B0402040204020203" pitchFamily="34" charset="0"/>
              </a:rPr>
              <a:t> INSERT </a:t>
            </a:r>
            <a:r>
              <a:rPr lang="en-IN" dirty="0">
                <a:solidFill>
                  <a:srgbClr val="0077AA"/>
                </a:solidFill>
                <a:latin typeface="Liberation Mono"/>
                <a:cs typeface="Arial" panose="020B0604020202020204" pitchFamily="34" charset="0"/>
              </a:rPr>
              <a:t>on</a:t>
            </a:r>
            <a:r>
              <a:rPr lang="en-IN" dirty="0">
                <a:latin typeface="Liberation Mono"/>
                <a:ea typeface="Segoe UI Symbol" panose="020B0502040204020203" pitchFamily="34" charset="0"/>
                <a:cs typeface="Segoe UI Semilight" panose="020B0402040204020203" pitchFamily="34" charset="0"/>
              </a:rPr>
              <a:t> dept </a:t>
            </a:r>
            <a:r>
              <a:rPr lang="en-IN" dirty="0">
                <a:solidFill>
                  <a:srgbClr val="0077AA"/>
                </a:solidFill>
                <a:latin typeface="Liberation Mono"/>
                <a:cs typeface="Arial" panose="020B0604020202020204" pitchFamily="34" charset="0"/>
              </a:rPr>
              <a:t>FOR EACH ROW</a:t>
            </a:r>
          </a:p>
          <a:p>
            <a:pPr marL="261938"/>
            <a:r>
              <a:rPr lang="en-IN" dirty="0">
                <a:solidFill>
                  <a:srgbClr val="0077AA"/>
                </a:solidFill>
                <a:latin typeface="Liberation Mono"/>
                <a:cs typeface="Arial" panose="020B0604020202020204" pitchFamily="34" charset="0"/>
              </a:rPr>
              <a:t>begin</a:t>
            </a:r>
          </a:p>
          <a:p>
            <a:pPr marL="261938"/>
            <a:r>
              <a:rPr lang="en-IN" dirty="0">
                <a:latin typeface="Liberation Mono"/>
                <a:ea typeface="Segoe UI Symbol" panose="020B0502040204020203" pitchFamily="34" charset="0"/>
                <a:cs typeface="Segoe UI Semilight" panose="020B0402040204020203" pitchFamily="34" charset="0"/>
              </a:rPr>
              <a:t>    declare x int;</a:t>
            </a:r>
          </a:p>
          <a:p>
            <a:pPr marL="261938"/>
            <a:r>
              <a:rPr lang="en-IN" dirty="0">
                <a:latin typeface="Liberation Mono"/>
                <a:ea typeface="Segoe UI Symbol" panose="020B0502040204020203" pitchFamily="34" charset="0"/>
                <a:cs typeface="Segoe UI Semilight" panose="020B0402040204020203" pitchFamily="34" charset="0"/>
              </a:rPr>
              <a:t>    set x = (SELECT max(deptno) + 1 FROM dept);</a:t>
            </a:r>
          </a:p>
          <a:p>
            <a:pPr marL="261938"/>
            <a:r>
              <a:rPr lang="en-IN" dirty="0">
                <a:latin typeface="Liberation Mono"/>
                <a:ea typeface="Segoe UI Symbol" panose="020B0502040204020203" pitchFamily="34" charset="0"/>
                <a:cs typeface="Segoe UI Semilight" panose="020B0402040204020203" pitchFamily="34" charset="0"/>
              </a:rPr>
              <a:t>    set </a:t>
            </a:r>
            <a:r>
              <a:rPr lang="en-IN" b="1" dirty="0">
                <a:latin typeface="Liberation Mono"/>
                <a:ea typeface="Segoe UI Symbol" panose="020B0502040204020203" pitchFamily="34" charset="0"/>
                <a:cs typeface="Segoe UI Semilight" panose="020B0402040204020203" pitchFamily="34" charset="0"/>
              </a:rPr>
              <a:t>NEW</a:t>
            </a:r>
            <a:r>
              <a:rPr lang="en-IN" dirty="0">
                <a:latin typeface="Liberation Mono"/>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Liberation Mono"/>
                <a:cs typeface="Arial" panose="020B0604020202020204" pitchFamily="34" charset="0"/>
              </a:rPr>
              <a:t>end</a:t>
            </a:r>
            <a:r>
              <a:rPr lang="en-IN" dirty="0">
                <a:latin typeface="Liberation Mono"/>
                <a:ea typeface="Segoe UI Symbol" panose="020B0502040204020203" pitchFamily="34" charset="0"/>
                <a:cs typeface="Segoe UI Semilight" panose="020B0402040204020203" pitchFamily="34" charset="0"/>
              </a:rPr>
              <a:t> $$</a:t>
            </a:r>
          </a:p>
          <a:p>
            <a:pPr marL="261938"/>
            <a:r>
              <a:rPr lang="en-IN" dirty="0">
                <a:latin typeface="Liberation Mono"/>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1460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808195"/>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1676400" y="5334001"/>
            <a:ext cx="9144000" cy="646331"/>
          </a:xfrm>
          <a:prstGeom prst="rect">
            <a:avLst/>
          </a:prstGeom>
        </p:spPr>
        <p:txBody>
          <a:bodyPr wrap="square">
            <a:spAutoFit/>
          </a:bodyPr>
          <a:lstStyle/>
          <a:p>
            <a:r>
              <a:rPr lang="en-IN" dirty="0"/>
              <a:t>select count(*), e.* from e group by empno, ename, job, </a:t>
            </a:r>
            <a:r>
              <a:rPr lang="en-IN" dirty="0" err="1"/>
              <a:t>mgr</a:t>
            </a:r>
            <a:r>
              <a:rPr lang="en-IN" dirty="0"/>
              <a:t>, hiredate, sal, comm, deptno, bonusid, `user name`, pwd;</a:t>
            </a:r>
          </a:p>
        </p:txBody>
      </p:sp>
      <p:sp>
        <p:nvSpPr>
          <p:cNvPr id="2" name="Rectangle 1"/>
          <p:cNvSpPr/>
          <p:nvPr/>
        </p:nvSpPr>
        <p:spPr>
          <a:xfrm>
            <a:off x="407368" y="914400"/>
            <a:ext cx="11377264" cy="3139321"/>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424265540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47801"/>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56628"/>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Relationships</a:t>
            </a:r>
            <a:endParaRPr lang="en-US" sz="3200" i="1" dirty="0">
              <a:solidFill>
                <a:srgbClr val="FF9900"/>
              </a:solidFill>
              <a:latin typeface="Arial" pitchFamily="34" charset="0"/>
              <a:cs typeface="Arial"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5622612"/>
              </p:ext>
            </p:extLst>
          </p:nvPr>
        </p:nvGraphicFramePr>
        <p:xfrm>
          <a:off x="2057401" y="1600200"/>
          <a:ext cx="1981199" cy="222504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670111">
                  <a:extLst>
                    <a:ext uri="{9D8B030D-6E8A-4147-A177-3AD203B41FA5}">
                      <a16:colId xmlns:a16="http://schemas.microsoft.com/office/drawing/2014/main" val="20001"/>
                    </a:ext>
                  </a:extLst>
                </a:gridCol>
                <a:gridCol w="815788">
                  <a:extLst>
                    <a:ext uri="{9D8B030D-6E8A-4147-A177-3AD203B41FA5}">
                      <a16:colId xmlns:a16="http://schemas.microsoft.com/office/drawing/2014/main" val="20002"/>
                    </a:ext>
                  </a:extLst>
                </a:gridCol>
              </a:tblGrid>
              <a:tr h="370840">
                <a:tc>
                  <a:txBody>
                    <a:bodyPr/>
                    <a:lstStyle/>
                    <a:p>
                      <a:r>
                        <a:rPr lang="en-US" dirty="0"/>
                        <a:t>65</a:t>
                      </a:r>
                    </a:p>
                  </a:txBody>
                  <a:tcPr/>
                </a:tc>
                <a:tc>
                  <a:txBody>
                    <a:bodyPr/>
                    <a:lstStyle/>
                    <a:p>
                      <a:r>
                        <a:rPr lang="en-US" dirty="0"/>
                        <a:t>a</a:t>
                      </a:r>
                    </a:p>
                  </a:txBody>
                  <a:tcPr/>
                </a:tc>
                <a:tc>
                  <a:txBody>
                    <a:bodyPr/>
                    <a:lstStyle/>
                    <a:p>
                      <a:r>
                        <a:rPr lang="en-US" dirty="0"/>
                        <a:t>10</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048001" y="533400"/>
            <a:ext cx="5404941" cy="369332"/>
          </a:xfrm>
          <a:prstGeom prst="rect">
            <a:avLst/>
          </a:prstGeom>
          <a:noFill/>
        </p:spPr>
        <p:txBody>
          <a:bodyPr wrap="none" rtlCol="0">
            <a:spAutoFit/>
          </a:bodyPr>
          <a:lstStyle/>
          <a:p>
            <a:r>
              <a:rPr lang="en-US" dirty="0"/>
              <a:t>Input a = 10, find ascii of a variable and store in 65 array</a:t>
            </a:r>
          </a:p>
        </p:txBody>
      </p:sp>
      <p:sp>
        <p:nvSpPr>
          <p:cNvPr id="4" name="Rectangle 3"/>
          <p:cNvSpPr/>
          <p:nvPr/>
        </p:nvSpPr>
        <p:spPr>
          <a:xfrm>
            <a:off x="1952597" y="4857760"/>
            <a:ext cx="3796745" cy="369332"/>
          </a:xfrm>
          <a:prstGeom prst="rect">
            <a:avLst/>
          </a:prstGeom>
        </p:spPr>
        <p:txBody>
          <a:bodyPr wrap="none">
            <a:spAutoFit/>
          </a:bodyPr>
          <a:lstStyle/>
          <a:p>
            <a:r>
              <a:rPr lang="en-US" dirty="0"/>
              <a:t>\connect --</a:t>
            </a:r>
            <a:r>
              <a:rPr lang="en-US" dirty="0" err="1"/>
              <a:t>mysql</a:t>
            </a:r>
            <a:r>
              <a:rPr lang="en-US" dirty="0"/>
              <a:t> root@localhost:3306</a:t>
            </a:r>
          </a:p>
        </p:txBody>
      </p:sp>
    </p:spTree>
    <p:extLst>
      <p:ext uri="{BB962C8B-B14F-4D97-AF65-F5344CB8AC3E}">
        <p14:creationId xmlns:p14="http://schemas.microsoft.com/office/powerpoint/2010/main" val="226263400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81158" y="214291"/>
            <a:ext cx="8429684" cy="6186309"/>
          </a:xfrm>
          <a:prstGeom prst="rect">
            <a:avLst/>
          </a:prstGeom>
        </p:spPr>
        <p:txBody>
          <a:bodyPr wrap="square">
            <a:spAutoFit/>
          </a:bodyPr>
          <a:lstStyle/>
          <a:p>
            <a:r>
              <a:rPr lang="en-US" dirty="0"/>
              <a:t>insert into </a:t>
            </a:r>
            <a:r>
              <a:rPr lang="en-US" dirty="0" err="1"/>
              <a:t>xmltest</a:t>
            </a:r>
            <a:r>
              <a:rPr lang="en-US" dirty="0"/>
              <a:t> values ("&lt;Students&gt;</a:t>
            </a:r>
          </a:p>
          <a:p>
            <a:r>
              <a:rPr lang="en-US" dirty="0"/>
              <a:t>      &lt;student1&gt;</a:t>
            </a:r>
          </a:p>
          <a:p>
            <a:r>
              <a:rPr lang="en-US" dirty="0"/>
              <a:t>	&lt;RollNumber&gt;1&lt;/RollNumber&gt;</a:t>
            </a:r>
          </a:p>
          <a:p>
            <a:r>
              <a:rPr lang="en-US" dirty="0"/>
              <a:t>        &lt;Name&gt; Saleel &lt;/Name&gt;</a:t>
            </a:r>
          </a:p>
          <a:p>
            <a:r>
              <a:rPr lang="en-US" dirty="0"/>
              <a:t>      &lt;/student1&gt;</a:t>
            </a:r>
          </a:p>
          <a:p>
            <a:r>
              <a:rPr lang="en-US" dirty="0"/>
              <a:t>     </a:t>
            </a:r>
          </a:p>
          <a:p>
            <a:r>
              <a:rPr lang="en-US" dirty="0"/>
              <a:t>      &lt;student2&gt;</a:t>
            </a:r>
          </a:p>
          <a:p>
            <a:r>
              <a:rPr lang="en-US" dirty="0"/>
              <a:t>	&lt;RollNumber&gt; 2 &lt;/RollNumber&gt;</a:t>
            </a:r>
          </a:p>
          <a:p>
            <a:r>
              <a:rPr lang="en-US" dirty="0"/>
              <a:t>        &lt;Name&gt; Vrushali &lt;/Name&gt;</a:t>
            </a:r>
          </a:p>
          <a:p>
            <a:r>
              <a:rPr lang="en-US" dirty="0"/>
              <a:t>      &lt;/student2&gt;</a:t>
            </a:r>
          </a:p>
          <a:p>
            <a:r>
              <a:rPr lang="en-US" dirty="0"/>
              <a:t>     </a:t>
            </a:r>
          </a:p>
          <a:p>
            <a:r>
              <a:rPr lang="en-US" dirty="0"/>
              <a:t>      &lt;student3&gt;</a:t>
            </a:r>
          </a:p>
          <a:p>
            <a:r>
              <a:rPr lang="en-US" dirty="0"/>
              <a:t>	&lt;RollNumber&gt; 3 &lt;/RollNumber&gt;</a:t>
            </a:r>
          </a:p>
          <a:p>
            <a:r>
              <a:rPr lang="en-US" dirty="0"/>
              <a:t>        &lt;Name&gt; Sharmin &lt;/Name&gt;</a:t>
            </a:r>
          </a:p>
          <a:p>
            <a:r>
              <a:rPr lang="en-US" dirty="0"/>
              <a:t>      &lt;/student3&gt;</a:t>
            </a:r>
          </a:p>
          <a:p>
            <a:r>
              <a:rPr lang="en-US" dirty="0"/>
              <a:t>      </a:t>
            </a:r>
          </a:p>
          <a:p>
            <a:r>
              <a:rPr lang="en-US" dirty="0"/>
              <a:t>      &lt;student4&gt;</a:t>
            </a:r>
          </a:p>
          <a:p>
            <a:r>
              <a:rPr lang="en-US" dirty="0"/>
              <a:t>	&lt;RollNumber&gt; 4 &lt;/RollNumber&gt;</a:t>
            </a:r>
          </a:p>
          <a:p>
            <a:r>
              <a:rPr lang="en-US" dirty="0"/>
              <a:t>        &lt;Name&gt; Ruhan &lt;/Name&gt;</a:t>
            </a:r>
          </a:p>
          <a:p>
            <a:r>
              <a:rPr lang="en-US" dirty="0"/>
              <a:t>      &lt;/student4&gt;</a:t>
            </a:r>
          </a:p>
          <a:p>
            <a:endParaRPr lang="en-US" dirty="0"/>
          </a:p>
          <a:p>
            <a:r>
              <a:rPr lang="en-US" dirty="0"/>
              <a:t>&lt;/Students&gt;");</a:t>
            </a: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52600" y="304801"/>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1828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81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239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81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486401"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27200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A3696C-C837-4AA2-8AF3-5196542DF988}"/>
              </a:ext>
            </a:extLst>
          </p:cNvPr>
          <p:cNvSpPr/>
          <p:nvPr/>
        </p:nvSpPr>
        <p:spPr>
          <a:xfrm>
            <a:off x="1703512" y="404664"/>
            <a:ext cx="4572000" cy="1754326"/>
          </a:xfrm>
          <a:prstGeom prst="rect">
            <a:avLst/>
          </a:prstGeom>
          <a:no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932926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relationships</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 and B in which one element of entity A may only be linked to one element of entity B, and vice versa.</a:t>
            </a:r>
          </a:p>
        </p:txBody>
      </p:sp>
      <p:pic>
        <p:nvPicPr>
          <p:cNvPr id="3" name="Picture 2">
            <a:extLst>
              <a:ext uri="{FF2B5EF4-FFF2-40B4-BE49-F238E27FC236}">
                <a16:creationId xmlns:a16="http://schemas.microsoft.com/office/drawing/2014/main" id="{D91D6D8B-8892-4A86-84F6-3BF29E55E45E}"/>
              </a:ext>
            </a:extLst>
          </p:cNvPr>
          <p:cNvPicPr>
            <a:picLocks noChangeAspect="1"/>
          </p:cNvPicPr>
          <p:nvPr/>
        </p:nvPicPr>
        <p:blipFill>
          <a:blip r:embed="rId2"/>
          <a:stretch>
            <a:fillRect/>
          </a:stretch>
        </p:blipFill>
        <p:spPr>
          <a:xfrm>
            <a:off x="280987" y="3148161"/>
            <a:ext cx="11630025" cy="3305175"/>
          </a:xfrm>
          <a:prstGeom prst="rect">
            <a:avLst/>
          </a:prstGeom>
        </p:spPr>
      </p:pic>
    </p:spTree>
    <p:extLst>
      <p:ext uri="{BB962C8B-B14F-4D97-AF65-F5344CB8AC3E}">
        <p14:creationId xmlns:p14="http://schemas.microsoft.com/office/powerpoint/2010/main" val="30469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31413" y="1223793"/>
            <a:ext cx="4786354"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6C86"/>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6C86"/>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FB8FBF64-E649-4C1C-959E-4B5F246B1726}"/>
              </a:ext>
            </a:extLst>
          </p:cNvPr>
          <p:cNvPicPr>
            <a:picLocks noChangeAspect="1"/>
          </p:cNvPicPr>
          <p:nvPr/>
        </p:nvPicPr>
        <p:blipFill>
          <a:blip r:embed="rId2"/>
          <a:stretch>
            <a:fillRect/>
          </a:stretch>
        </p:blipFill>
        <p:spPr>
          <a:xfrm>
            <a:off x="5010871" y="1223793"/>
            <a:ext cx="5347185" cy="3573359"/>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68" y="557386"/>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203573"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PRIMARY</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rPr>
              <a:t>FOREIGN</a:t>
            </a:r>
            <a:r>
              <a:rPr lang="en-US" dirty="0">
                <a:latin typeface="Liberation Mono"/>
                <a:cs typeface="Arial" panose="020B0604020202020204" pitchFamily="34" charset="0"/>
              </a:rPr>
              <a:t> </a:t>
            </a:r>
            <a:r>
              <a:rPr lang="en-US" dirty="0">
                <a:solidFill>
                  <a:srgbClr val="0077AA"/>
                </a:solidFill>
                <a:latin typeface="Liberation Mono"/>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p:cNvPicPr>
            <a:picLocks noChangeAspect="1" noChangeArrowheads="1"/>
          </p:cNvPicPr>
          <p:nvPr/>
        </p:nvPicPr>
        <p:blipFill>
          <a:blip r:embed="rId2"/>
          <a:srcRect/>
          <a:stretch>
            <a:fillRect/>
          </a:stretch>
        </p:blipFill>
        <p:spPr bwMode="auto">
          <a:xfrm>
            <a:off x="407368" y="2397244"/>
            <a:ext cx="5262977" cy="1754326"/>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8BE2959-DF63-4168-BEEF-07D8C3AA3C04}"/>
              </a:ext>
            </a:extLst>
          </p:cNvPr>
          <p:cNvPicPr>
            <a:picLocks noChangeAspect="1"/>
          </p:cNvPicPr>
          <p:nvPr/>
        </p:nvPicPr>
        <p:blipFill>
          <a:blip r:embed="rId3"/>
          <a:stretch>
            <a:fillRect/>
          </a:stretch>
        </p:blipFill>
        <p:spPr>
          <a:xfrm>
            <a:off x="407368" y="4389598"/>
            <a:ext cx="4621444" cy="245343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5921586" y="2420889"/>
            <a:ext cx="5214974" cy="2066675"/>
          </a:xfrm>
          <a:prstGeom prst="rect">
            <a:avLst/>
          </a:prstGeom>
          <a:noFill/>
          <a:ln w="9525">
            <a:noFill/>
            <a:miter lim="800000"/>
            <a:headEnd/>
            <a:tailEnd/>
          </a:ln>
          <a:effectLst/>
        </p:spPr>
      </p:pic>
    </p:spTree>
    <p:extLst>
      <p:ext uri="{BB962C8B-B14F-4D97-AF65-F5344CB8AC3E}">
        <p14:creationId xmlns:p14="http://schemas.microsoft.com/office/powerpoint/2010/main" val="1792769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this.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relationships</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pic>
        <p:nvPicPr>
          <p:cNvPr id="22" name="Picture 2">
            <a:extLst>
              <a:ext uri="{FF2B5EF4-FFF2-40B4-BE49-F238E27FC236}">
                <a16:creationId xmlns:a16="http://schemas.microsoft.com/office/drawing/2014/main" id="{FB369C90-60B9-433F-B47B-583F8ADF467E}"/>
              </a:ext>
            </a:extLst>
          </p:cNvPr>
          <p:cNvPicPr>
            <a:picLocks noChangeAspect="1" noChangeArrowheads="1"/>
          </p:cNvPicPr>
          <p:nvPr/>
        </p:nvPicPr>
        <p:blipFill>
          <a:blip r:embed="rId2"/>
          <a:srcRect/>
          <a:stretch>
            <a:fillRect/>
          </a:stretch>
        </p:blipFill>
        <p:spPr bwMode="auto">
          <a:xfrm>
            <a:off x="292515" y="2743433"/>
            <a:ext cx="11636133" cy="3853919"/>
          </a:xfrm>
          <a:prstGeom prst="rect">
            <a:avLst/>
          </a:prstGeom>
          <a:noFill/>
          <a:ln w="9525">
            <a:noFill/>
            <a:miter lim="800000"/>
            <a:headEnd/>
            <a:tailEnd/>
          </a:ln>
          <a:effectLst/>
        </p:spPr>
      </p:pic>
      <p:sp>
        <p:nvSpPr>
          <p:cNvPr id="23" name="Rectangle 22">
            <a:extLst>
              <a:ext uri="{FF2B5EF4-FFF2-40B4-BE49-F238E27FC236}">
                <a16:creationId xmlns:a16="http://schemas.microsoft.com/office/drawing/2014/main" id="{5AE765EC-924E-4252-8FA7-8625CE4BDD3D}"/>
              </a:ext>
            </a:extLst>
          </p:cNvPr>
          <p:cNvSpPr/>
          <p:nvPr/>
        </p:nvSpPr>
        <p:spPr>
          <a:xfrm>
            <a:off x="292514" y="1484784"/>
            <a:ext cx="11636134"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 and B in which an element of A may be linked to many elements of B, but a member of B is linked to only one element of A.</a:t>
            </a:r>
          </a:p>
        </p:txBody>
      </p:sp>
    </p:spTree>
    <p:extLst>
      <p:ext uri="{BB962C8B-B14F-4D97-AF65-F5344CB8AC3E}">
        <p14:creationId xmlns:p14="http://schemas.microsoft.com/office/powerpoint/2010/main" val="172766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constraint custid_zero </a:t>
            </a:r>
            <a:r>
              <a:rPr lang="en-IN" dirty="0">
                <a:solidFill>
                  <a:srgbClr val="0077AA"/>
                </a:solidFill>
                <a:latin typeface="Liberation Mono"/>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79" y="4005064"/>
            <a:ext cx="5628385" cy="25853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3"/>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3A5B3C80-49B9-471B-886E-B0E85D472235}"/>
              </a:ext>
            </a:extLst>
          </p:cNvPr>
          <p:cNvPicPr>
            <a:picLocks noChangeAspect="1"/>
          </p:cNvPicPr>
          <p:nvPr/>
        </p:nvPicPr>
        <p:blipFill>
          <a:blip r:embed="rId2"/>
          <a:stretch>
            <a:fillRect/>
          </a:stretch>
        </p:blipFill>
        <p:spPr>
          <a:xfrm>
            <a:off x="263352" y="1055823"/>
            <a:ext cx="11665296" cy="5109481"/>
          </a:xfrm>
          <a:prstGeom prst="rect">
            <a:avLst/>
          </a:prstGeom>
        </p:spPr>
      </p:pic>
    </p:spTree>
    <p:extLst>
      <p:ext uri="{BB962C8B-B14F-4D97-AF65-F5344CB8AC3E}">
        <p14:creationId xmlns:p14="http://schemas.microsoft.com/office/powerpoint/2010/main" val="30470196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404664"/>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KEY</a:t>
            </a:r>
            <a:r>
              <a:rPr lang="en-US" dirty="0">
                <a:latin typeface="Liberation Mono"/>
                <a:cs typeface="Arial" panose="020B0604020202020204" pitchFamily="34" charset="0"/>
              </a:rPr>
              <a:t> (invoiceID) </a:t>
            </a:r>
            <a:r>
              <a:rPr lang="en-US" dirty="0">
                <a:solidFill>
                  <a:srgbClr val="0077AA"/>
                </a:solidFill>
                <a:latin typeface="Liberation Mono"/>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44" y="2195642"/>
            <a:ext cx="3132932" cy="2143141"/>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4642" y="3214686"/>
            <a:ext cx="6357982" cy="233802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4" y="4365104"/>
            <a:ext cx="5136102" cy="2492896"/>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FE02C9CA-1C38-4B85-8C1D-2CB0F98F9DE1}"/>
              </a:ext>
            </a:extLst>
          </p:cNvPr>
          <p:cNvPicPr>
            <a:picLocks noChangeAspect="1"/>
          </p:cNvPicPr>
          <p:nvPr/>
        </p:nvPicPr>
        <p:blipFill>
          <a:blip r:embed="rId5"/>
          <a:stretch>
            <a:fillRect/>
          </a:stretch>
        </p:blipFill>
        <p:spPr>
          <a:xfrm>
            <a:off x="5371026" y="5801371"/>
            <a:ext cx="5837542" cy="1018740"/>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relationships</a:t>
            </a:r>
          </a:p>
        </p:txBody>
      </p:sp>
      <p:sp>
        <p:nvSpPr>
          <p:cNvPr id="8" name="Rectangle 7">
            <a:extLst>
              <a:ext uri="{FF2B5EF4-FFF2-40B4-BE49-F238E27FC236}">
                <a16:creationId xmlns:a16="http://schemas.microsoft.com/office/drawing/2014/main" id="{04D5B560-C2CC-4D69-8D56-7CD09653E8D1}"/>
              </a:ext>
            </a:extLst>
          </p:cNvPr>
          <p:cNvSpPr/>
          <p:nvPr/>
        </p:nvSpPr>
        <p:spPr>
          <a:xfrm>
            <a:off x="5447928" y="1009212"/>
            <a:ext cx="3738551"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6BACEC-BC31-4607-BA9A-F2BB503A3114}"/>
              </a:ext>
            </a:extLst>
          </p:cNvPr>
          <p:cNvSpPr/>
          <p:nvPr/>
        </p:nvSpPr>
        <p:spPr>
          <a:xfrm>
            <a:off x="191344" y="584775"/>
            <a:ext cx="5760640"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solidFill>
                  <a:schemeClr val="tx1">
                    <a:lumMod val="95000"/>
                    <a:lumOff val="5000"/>
                  </a:schemeClr>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blogID</a:t>
            </a:r>
            <a:r>
              <a:rPr lang="en-IN" dirty="0">
                <a:solidFill>
                  <a:srgbClr val="834689"/>
                </a:solidFill>
                <a:latin typeface="Liberation Mono"/>
                <a:cs typeface="Arial" panose="020B0604020202020204" pitchFamily="34" charset="0"/>
              </a:rPr>
              <a:t> INT</a:t>
            </a:r>
            <a:r>
              <a:rPr lang="en-IN" dirty="0">
                <a:solidFill>
                  <a:schemeClr val="tx1">
                    <a:lumMod val="95000"/>
                    <a:lumOff val="5000"/>
                  </a:schemeClr>
                </a:solidFill>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pic>
        <p:nvPicPr>
          <p:cNvPr id="3" name="Picture 2">
            <a:extLst>
              <a:ext uri="{FF2B5EF4-FFF2-40B4-BE49-F238E27FC236}">
                <a16:creationId xmlns:a16="http://schemas.microsoft.com/office/drawing/2014/main" id="{F2C05270-78BC-4906-B4F4-943B266331F9}"/>
              </a:ext>
            </a:extLst>
          </p:cNvPr>
          <p:cNvPicPr>
            <a:picLocks noChangeAspect="1"/>
          </p:cNvPicPr>
          <p:nvPr/>
        </p:nvPicPr>
        <p:blipFill>
          <a:blip r:embed="rId2"/>
          <a:stretch>
            <a:fillRect/>
          </a:stretch>
        </p:blipFill>
        <p:spPr>
          <a:xfrm>
            <a:off x="0" y="2616778"/>
            <a:ext cx="6617146" cy="4318713"/>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relationships</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 and B in which A may contain a parent instance for which there are many children in B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2" name="Rectangle 11">
            <a:extLst>
              <a:ext uri="{FF2B5EF4-FFF2-40B4-BE49-F238E27FC236}">
                <a16:creationId xmlns:a16="http://schemas.microsoft.com/office/drawing/2014/main" id="{8FE5C806-EA87-4BA1-8792-B6BAC276FEB7}"/>
              </a:ext>
            </a:extLst>
          </p:cNvPr>
          <p:cNvSpPr/>
          <p:nvPr/>
        </p:nvSpPr>
        <p:spPr>
          <a:xfrm>
            <a:off x="247871" y="2034872"/>
            <a:ext cx="5582426" cy="2308324"/>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constraint total_greater_zero </a:t>
            </a:r>
            <a:r>
              <a:rPr lang="en-US" dirty="0">
                <a:solidFill>
                  <a:srgbClr val="0077AA"/>
                </a:solidFill>
                <a:latin typeface="Liberation Mono"/>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247871" y="331262"/>
            <a:ext cx="3474079" cy="1477328"/>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5" name="Rectangle 14">
            <a:extLst>
              <a:ext uri="{FF2B5EF4-FFF2-40B4-BE49-F238E27FC236}">
                <a16:creationId xmlns:a16="http://schemas.microsoft.com/office/drawing/2014/main" id="{27CCE46B-8860-4FDE-98E7-B7B239CC57CE}"/>
              </a:ext>
            </a:extLst>
          </p:cNvPr>
          <p:cNvSpPr/>
          <p:nvPr/>
        </p:nvSpPr>
        <p:spPr>
          <a:xfrm>
            <a:off x="247871" y="4638035"/>
            <a:ext cx="5848129" cy="2031325"/>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items_orders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itemID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itemID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item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orderID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orders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endParaRPr lang="en-US" dirty="0">
              <a:solidFill>
                <a:srgbClr val="834689"/>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3" name="Picture 2">
            <a:extLst>
              <a:ext uri="{FF2B5EF4-FFF2-40B4-BE49-F238E27FC236}">
                <a16:creationId xmlns:a16="http://schemas.microsoft.com/office/drawing/2014/main" id="{06940D9F-B999-4A5A-8F0D-EBEF2A72C44A}"/>
              </a:ext>
            </a:extLst>
          </p:cNvPr>
          <p:cNvPicPr>
            <a:picLocks noChangeAspect="1"/>
          </p:cNvPicPr>
          <p:nvPr/>
        </p:nvPicPr>
        <p:blipFill>
          <a:blip r:embed="rId2"/>
          <a:stretch>
            <a:fillRect/>
          </a:stretch>
        </p:blipFill>
        <p:spPr>
          <a:xfrm>
            <a:off x="6096000" y="786404"/>
            <a:ext cx="5544616" cy="5931996"/>
          </a:xfrm>
          <a:prstGeom prst="rect">
            <a:avLst/>
          </a:prstGeom>
        </p:spPr>
      </p:pic>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3865661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269217" y="659011"/>
            <a:ext cx="4979108"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489DC2CB-65E2-49F7-B122-34B088146190}"/>
              </a:ext>
            </a:extLst>
          </p:cNvPr>
          <p:cNvSpPr/>
          <p:nvPr/>
        </p:nvSpPr>
        <p:spPr>
          <a:xfrm>
            <a:off x="269217" y="2436433"/>
            <a:ext cx="3960440" cy="147732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D71F706F-B613-4FB5-923B-6BA84F48CFA5}"/>
              </a:ext>
            </a:extLst>
          </p:cNvPr>
          <p:cNvSpPr/>
          <p:nvPr/>
        </p:nvSpPr>
        <p:spPr>
          <a:xfrm>
            <a:off x="269217" y="4230282"/>
            <a:ext cx="7272808" cy="2031325"/>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BLOG_COMMENTS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rPr>
              <a:t>PRIMARY</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rPr>
              <a:t>FOREIGN</a:t>
            </a:r>
            <a:r>
              <a:rPr lang="en-IN" dirty="0">
                <a:latin typeface="Liberation Mono"/>
                <a:cs typeface="Arial" panose="020B0604020202020204" pitchFamily="34" charset="0"/>
              </a:rPr>
              <a:t> </a:t>
            </a:r>
            <a:r>
              <a:rPr lang="en-IN" dirty="0">
                <a:solidFill>
                  <a:srgbClr val="0077AA"/>
                </a:solidFill>
                <a:latin typeface="Liberation Mono"/>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REFERENCES</a:t>
            </a:r>
            <a:r>
              <a:rPr lang="en-IN" dirty="0">
                <a:latin typeface="Liberation Mono"/>
                <a:cs typeface="Arial" panose="020B0604020202020204" pitchFamily="34" charset="0"/>
              </a:rPr>
              <a:t> 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14203827-D3B0-43CE-B5F9-A4C9BFD4EEBF}"/>
              </a:ext>
            </a:extLst>
          </p:cNvPr>
          <p:cNvPicPr>
            <a:picLocks noChangeAspect="1"/>
          </p:cNvPicPr>
          <p:nvPr/>
        </p:nvPicPr>
        <p:blipFill>
          <a:blip r:embed="rId2"/>
          <a:stretch>
            <a:fillRect/>
          </a:stretch>
        </p:blipFill>
        <p:spPr>
          <a:xfrm>
            <a:off x="7021550" y="937994"/>
            <a:ext cx="4979106" cy="5587350"/>
          </a:xfrm>
          <a:prstGeom prst="rect">
            <a:avLst/>
          </a:prstGeom>
        </p:spPr>
      </p:pic>
    </p:spTree>
    <p:extLst>
      <p:ext uri="{BB962C8B-B14F-4D97-AF65-F5344CB8AC3E}">
        <p14:creationId xmlns:p14="http://schemas.microsoft.com/office/powerpoint/2010/main" val="8638433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Participation constraints</a:t>
            </a:r>
            <a:endParaRPr lang="en-US" sz="3200" i="1" dirty="0">
              <a:solidFill>
                <a:srgbClr val="FF9900"/>
              </a:solidFill>
              <a:latin typeface="Arial" pitchFamily="34" charset="0"/>
              <a:cs typeface="Arial" pitchFamily="34" charset="0"/>
            </a:endParaRP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An entity may participate in a relation either totally or partially.</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Total participation</a:t>
            </a:r>
            <a:r>
              <a:rPr lang="en-IN" sz="20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Partial participation </a:t>
            </a:r>
            <a:r>
              <a:rPr lang="en-IN" sz="2000" dirty="0">
                <a:latin typeface="Arial" panose="020B0604020202020204" pitchFamily="34"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a:t>
            </a:r>
            <a:r>
              <a:rPr lang="en-US" sz="3200" i="1">
                <a:solidFill>
                  <a:srgbClr val="FF9900"/>
                </a:solidFill>
                <a:latin typeface="Arial" pitchFamily="34" charset="0"/>
                <a:cs typeface="Arial" pitchFamily="34" charset="0"/>
              </a:rPr>
              <a:t>Schema?</a:t>
            </a:r>
            <a:endParaRPr lang="en-US"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318274605"/>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Tree>
    <p:extLst>
      <p:ext uri="{BB962C8B-B14F-4D97-AF65-F5344CB8AC3E}">
        <p14:creationId xmlns:p14="http://schemas.microsoft.com/office/powerpoint/2010/main" val="1213867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Arial" pitchFamily="34" charset="0"/>
                <a:ea typeface="Arial Unicode MS" pitchFamily="34" charset="-128"/>
                <a:cs typeface="Arial" pitchFamily="34" charset="0"/>
              </a:rPr>
              <a:t>Data modeling</a:t>
            </a:r>
            <a:r>
              <a:rPr lang="en-US" sz="2400" dirty="0">
                <a:solidFill>
                  <a:srgbClr val="404040"/>
                </a:solidFill>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latin typeface="Arial" pitchFamily="34"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707886"/>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a:t>
            </a:r>
            <a:r>
              <a:rPr lang="en-US" sz="3200" i="1">
                <a:solidFill>
                  <a:srgbClr val="FF9900"/>
                </a:solidFill>
                <a:latin typeface="Arial" pitchFamily="34" charset="0"/>
                <a:cs typeface="Arial" pitchFamily="34" charset="0"/>
              </a:rPr>
              <a:t>Model Design</a:t>
            </a:r>
            <a:endParaRPr lang="en-US" sz="3200" i="1" dirty="0">
              <a:solidFill>
                <a:srgbClr val="FF9900"/>
              </a:solidFill>
              <a:latin typeface="Arial" pitchFamily="34" charset="0"/>
              <a:cs typeface="Arial" pitchFamily="34" charset="0"/>
            </a:endParaRP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26992841"/>
              </p:ext>
            </p:extLst>
          </p:nvPr>
        </p:nvGraphicFramePr>
        <p:xfrm>
          <a:off x="1676398" y="990601"/>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707886"/>
          </a:xfrm>
          <a:prstGeom prst="rect">
            <a:avLst/>
          </a:prstGeom>
          <a:noFill/>
        </p:spPr>
        <p:txBody>
          <a:bodyPr wrap="square">
            <a:spAutoFit/>
          </a:bodyPr>
          <a:lstStyle/>
          <a:p>
            <a:pPr algn="r"/>
            <a:r>
              <a:rPr lang="en-US" sz="3200" i="1">
                <a:solidFill>
                  <a:srgbClr val="FF9900"/>
                </a:solidFill>
                <a:latin typeface="Arial" pitchFamily="34" charset="0"/>
                <a:cs typeface="Arial" pitchFamily="34" charset="0"/>
              </a:rPr>
              <a:t>Data Modeling</a:t>
            </a:r>
            <a:endParaRPr lang="en-US" sz="3200" i="1" dirty="0">
              <a:solidFill>
                <a:srgbClr val="FF9900"/>
              </a:solidFill>
              <a:latin typeface="Arial" pitchFamily="34" charset="0"/>
              <a:cs typeface="Arial" pitchFamily="34" charset="0"/>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solidFill>
                  <a:srgbClr val="006C86"/>
                </a:solidFill>
                <a:latin typeface="Open Sans"/>
              </a:rPr>
              <a:t>Branch { branch-ID, branch-name, branch-city, assets }</a:t>
            </a:r>
          </a:p>
          <a:p>
            <a:r>
              <a:rPr lang="en-US" sz="2000" i="1" dirty="0">
                <a:solidFill>
                  <a:srgbClr val="006C86"/>
                </a:solidFill>
                <a:latin typeface="Open Sans"/>
              </a:rPr>
              <a:t>Customer { customer-id, customer-name, customer-street, customer-only }</a:t>
            </a:r>
          </a:p>
          <a:p>
            <a:r>
              <a:rPr lang="en-US" sz="2000" i="1" dirty="0">
                <a:solidFill>
                  <a:srgbClr val="006C86"/>
                </a:solidFill>
                <a:latin typeface="Open Sans"/>
              </a:rPr>
              <a:t>Account { account-number, branch-ID, balance }</a:t>
            </a:r>
          </a:p>
          <a:p>
            <a:r>
              <a:rPr lang="en-US" sz="2000" i="1" dirty="0">
                <a:solidFill>
                  <a:srgbClr val="006C86"/>
                </a:solidFill>
                <a:latin typeface="Open Sans"/>
              </a:rPr>
              <a:t>Loan { loan-number, branch-ID, amount }</a:t>
            </a:r>
          </a:p>
          <a:p>
            <a:r>
              <a:rPr lang="en-US" sz="2000" i="1" dirty="0">
                <a:solidFill>
                  <a:srgbClr val="006C86"/>
                </a:solidFill>
                <a:latin typeface="Open Sans"/>
              </a:rPr>
              <a:t>Depositor { customer-id, account-number }</a:t>
            </a:r>
          </a:p>
          <a:p>
            <a:r>
              <a:rPr lang="en-US" sz="2000" i="1" dirty="0">
                <a:solidFill>
                  <a:srgbClr val="006C86"/>
                </a:solidFill>
                <a:latin typeface="Open Sans"/>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1981200" y="1295400"/>
            <a:ext cx="5562600"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rPr>
                <a:t>Union</a:t>
              </a:r>
            </a:p>
            <a:p>
              <a:pPr marL="342900" indent="-342900">
                <a:lnSpc>
                  <a:spcPct val="250000"/>
                </a:lnSpc>
                <a:buFont typeface="Arial" panose="020B0604020202020204" pitchFamily="34" charset="0"/>
                <a:buChar char="•"/>
              </a:pPr>
              <a:r>
                <a:rPr lang="en-IN" sz="2000" dirty="0">
                  <a:solidFill>
                    <a:schemeClr val="bg2">
                      <a:lumMod val="25000"/>
                    </a:schemeClr>
                  </a:solidFill>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Tree>
    <p:extLst>
      <p:ext uri="{BB962C8B-B14F-4D97-AF65-F5344CB8AC3E}">
        <p14:creationId xmlns:p14="http://schemas.microsoft.com/office/powerpoint/2010/main" val="334768754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4" name="Rectangle 3"/>
          <p:cNvSpPr/>
          <p:nvPr/>
        </p:nvSpPr>
        <p:spPr>
          <a:xfrm>
            <a:off x="1752602" y="2181682"/>
            <a:ext cx="8678581" cy="1856919"/>
          </a:xfrm>
          <a:prstGeom prst="rect">
            <a:avLst/>
          </a:prstGeom>
        </p:spPr>
        <p:txBody>
          <a:bodyPr wrap="square">
            <a:spAutoFit/>
          </a:bodyPr>
          <a:lstStyle/>
          <a:p>
            <a:r>
              <a:rPr lang="el-GR" sz="2800" dirty="0">
                <a:solidFill>
                  <a:srgbClr val="006C86"/>
                </a:solidFill>
                <a:latin typeface="Verdana" panose="020B0604030504040204" pitchFamily="34" charset="0"/>
                <a:ea typeface="Verdana" panose="020B0604030504040204" pitchFamily="34" charset="0"/>
              </a:rPr>
              <a:t>σ</a:t>
            </a:r>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SELECT command</a:t>
            </a:r>
            <a:endParaRPr lang="en-IN" sz="2800" dirty="0">
              <a:solidFill>
                <a:srgbClr val="006C86"/>
              </a:solidFill>
              <a:latin typeface="Verdana" panose="020B0604030504040204" pitchFamily="34" charset="0"/>
              <a:ea typeface="Verdana" panose="020B0604030504040204" pitchFamily="34" charset="0"/>
            </a:endParaRPr>
          </a:p>
          <a:p>
            <a:r>
              <a:rPr lang="en-IN" sz="4000" i="1" baseline="-25000" dirty="0">
                <a:solidFill>
                  <a:srgbClr val="006C86"/>
                </a:solidFill>
                <a:latin typeface="Verdana" panose="020B0604030504040204" pitchFamily="34" charset="0"/>
                <a:ea typeface="Verdana" panose="020B0604030504040204" pitchFamily="34" charset="0"/>
              </a:rPr>
              <a:t>p </a:t>
            </a:r>
            <a:r>
              <a:rPr lang="en-IN" dirty="0">
                <a:solidFill>
                  <a:srgbClr val="006C86"/>
                </a:solidFill>
                <a:latin typeface="Verdana" panose="020B0604030504040204" pitchFamily="34" charset="0"/>
                <a:ea typeface="Verdana" panose="020B0604030504040204" pitchFamily="34" charset="0"/>
              </a:rPr>
              <a:t>would represent the condition for selection</a:t>
            </a:r>
            <a:r>
              <a:rPr lang="en-IN" baseline="-25000" dirty="0">
                <a:solidFill>
                  <a:srgbClr val="006C86"/>
                </a:solidFill>
                <a:latin typeface="Verdana" panose="020B0604030504040204" pitchFamily="34" charset="0"/>
                <a:ea typeface="Verdana" panose="020B0604030504040204" pitchFamily="34" charset="0"/>
              </a:rPr>
              <a:t>.</a:t>
            </a:r>
          </a:p>
          <a:p>
            <a:endParaRPr lang="en-IN" baseline="-25000" dirty="0">
              <a:solidFill>
                <a:srgbClr val="006C86"/>
              </a:solidFill>
              <a:latin typeface="Verdana" panose="020B0604030504040204" pitchFamily="34" charset="0"/>
              <a:ea typeface="Verdana" panose="020B0604030504040204" pitchFamily="34" charset="0"/>
              <a:sym typeface="Wingdings" panose="05000000000000000000" pitchFamily="2" charset="2"/>
            </a:endParaRP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6" name="Rectangle 15"/>
          <p:cNvSpPr/>
          <p:nvPr/>
        </p:nvSpPr>
        <p:spPr>
          <a:xfrm>
            <a:off x="1752601" y="41148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whose employee number is 7, or those whose date of birth is ‘01-Jan-1980’</a:t>
            </a:r>
            <a:endParaRPr lang="en-IN" dirty="0"/>
          </a:p>
        </p:txBody>
      </p:sp>
      <p:sp>
        <p:nvSpPr>
          <p:cNvPr id="17" name="Rectangle 16"/>
          <p:cNvSpPr/>
          <p:nvPr/>
        </p:nvSpPr>
        <p:spPr>
          <a:xfrm>
            <a:off x="1760818" y="4800601"/>
            <a:ext cx="8670365" cy="1384995"/>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empno=7 </a:t>
            </a:r>
            <a:r>
              <a:rPr lang="en-US" sz="3200" b="1" baseline="-25000" dirty="0">
                <a:solidFill>
                  <a:srgbClr val="C00000"/>
                </a:solidFill>
                <a:latin typeface="verdana" panose="020B0604030504040204" pitchFamily="34" charset="0"/>
                <a:sym typeface="Symbol" panose="05050102010706020507" pitchFamily="18" charset="2"/>
              </a:rPr>
              <a:t></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dob=’01-Jan-1980′</a:t>
            </a:r>
            <a:r>
              <a:rPr lang="en-IN" sz="2800" dirty="0">
                <a:solidFill>
                  <a:srgbClr val="C00000"/>
                </a:solidFill>
                <a:latin typeface="verdana" panose="020B0604030504040204" pitchFamily="34" charset="0"/>
              </a:rPr>
              <a:t>(EMPLOYEE)</a:t>
            </a:r>
          </a:p>
        </p:txBody>
      </p:sp>
      <p:sp>
        <p:nvSpPr>
          <p:cNvPr id="10" name="TextBox 9"/>
          <p:cNvSpPr txBox="1"/>
          <p:nvPr/>
        </p:nvSpPr>
        <p:spPr>
          <a:xfrm>
            <a:off x="2209801" y="6225065"/>
            <a:ext cx="4516621" cy="461665"/>
          </a:xfrm>
          <a:prstGeom prst="rect">
            <a:avLst/>
          </a:prstGeom>
          <a:noFill/>
        </p:spPr>
        <p:txBody>
          <a:bodyPr wrap="none" rtlCol="0">
            <a:spAutoFit/>
          </a:bodyPr>
          <a:lstStyle/>
          <a:p>
            <a:r>
              <a:rPr lang="en-IN" sz="2400" dirty="0">
                <a:solidFill>
                  <a:srgbClr val="00B050"/>
                </a:solidFill>
              </a:rPr>
              <a:t>Returns the result to new relation.</a:t>
            </a:r>
          </a:p>
        </p:txBody>
      </p:sp>
    </p:spTree>
    <p:extLst>
      <p:ext uri="{BB962C8B-B14F-4D97-AF65-F5344CB8AC3E}">
        <p14:creationId xmlns:p14="http://schemas.microsoft.com/office/powerpoint/2010/main" val="148714042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8" name="Group 17"/>
          <p:cNvGrpSpPr/>
          <p:nvPr/>
        </p:nvGrpSpPr>
        <p:grpSpPr>
          <a:xfrm>
            <a:off x="1970315" y="1167368"/>
            <a:ext cx="8240485" cy="509350"/>
            <a:chOff x="446314" y="1167368"/>
            <a:chExt cx="8240485" cy="509350"/>
          </a:xfrm>
        </p:grpSpPr>
        <p:sp>
          <p:nvSpPr>
            <p:cNvPr id="7" name="Rectangle 6"/>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8" name="Rectangle 7"/>
            <p:cNvSpPr/>
            <p:nvPr/>
          </p:nvSpPr>
          <p:spPr>
            <a:xfrm>
              <a:off x="144780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3" name="Rectangle 2"/>
            <p:cNvSpPr/>
            <p:nvPr/>
          </p:nvSpPr>
          <p:spPr>
            <a:xfrm>
              <a:off x="2129863" y="1215053"/>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5" name="Rectangle 4"/>
          <p:cNvSpPr/>
          <p:nvPr/>
        </p:nvSpPr>
        <p:spPr>
          <a:xfrm>
            <a:off x="1981200" y="1595736"/>
            <a:ext cx="6172200" cy="584775"/>
          </a:xfrm>
          <a:prstGeom prst="rect">
            <a:avLst/>
          </a:prstGeom>
        </p:spPr>
        <p:txBody>
          <a:bodyPr wrap="square">
            <a:spAutoFit/>
          </a:bodyPr>
          <a:lstStyle/>
          <a:p>
            <a:r>
              <a:rPr lang="el-GR" sz="3200" dirty="0">
                <a:solidFill>
                  <a:srgbClr val="FFC000"/>
                </a:solidFill>
                <a:latin typeface="Verdana" panose="020B0604030504040204" pitchFamily="34" charset="0"/>
                <a:ea typeface="Verdana" panose="020B0604030504040204" pitchFamily="34" charset="0"/>
              </a:rPr>
              <a:t>σ</a:t>
            </a:r>
            <a:r>
              <a:rPr lang="en-IN" sz="3200" i="1" baseline="-25000" dirty="0">
                <a:solidFill>
                  <a:srgbClr val="FFC000"/>
                </a:solidFill>
                <a:latin typeface="Verdana" panose="020B0604030504040204" pitchFamily="34" charset="0"/>
                <a:ea typeface="Verdana" panose="020B0604030504040204" pitchFamily="34" charset="0"/>
              </a:rPr>
              <a:t>condition</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60818" y="3156466"/>
            <a:ext cx="8670365" cy="1297856"/>
          </a:xfrm>
          <a:prstGeom prst="rect">
            <a:avLst/>
          </a:prstGeom>
        </p:spPr>
        <p:txBody>
          <a:bodyPr wrap="square">
            <a:spAutoFit/>
          </a:bodyPr>
          <a:lstStyle/>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deptno=10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a:t>
            </a:r>
            <a:r>
              <a:rPr lang="en-IN" sz="2800" dirty="0">
                <a:solidFill>
                  <a:srgbClr val="C00000"/>
                </a:solidFill>
                <a:latin typeface="verdana" panose="020B0604030504040204" pitchFamily="34" charset="0"/>
              </a:rPr>
              <a:t>(EMPLOYEE)]</a:t>
            </a:r>
            <a:endParaRPr lang="en-IN" dirty="0">
              <a:solidFill>
                <a:srgbClr val="C00000"/>
              </a:solidFill>
              <a:latin typeface="verdana" panose="020B0604030504040204" pitchFamily="34" charset="0"/>
            </a:endParaRPr>
          </a:p>
          <a:p>
            <a:pPr>
              <a:lnSpc>
                <a:spcPct val="150000"/>
              </a:lnSpc>
            </a:pPr>
            <a:r>
              <a:rPr lang="en-IN" sz="2800" dirty="0">
                <a:solidFill>
                  <a:srgbClr val="C00000"/>
                </a:solidFill>
                <a:latin typeface="verdana" panose="020B0604030504040204" pitchFamily="34" charset="0"/>
              </a:rPr>
              <a:t>(r)=</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empno&gt;7 </a:t>
            </a:r>
            <a:r>
              <a:rPr lang="en-IN" sz="2800" b="1" baseline="-25000" dirty="0">
                <a:solidFill>
                  <a:srgbClr val="C00000"/>
                </a:solidFill>
                <a:latin typeface="verdana" panose="020B0604030504040204" pitchFamily="34" charset="0"/>
              </a:rPr>
              <a:t>^ </a:t>
            </a:r>
            <a:r>
              <a:rPr lang="en-IN" sz="2800" baseline="-25000" dirty="0">
                <a:solidFill>
                  <a:srgbClr val="C00000"/>
                </a:solidFill>
                <a:latin typeface="verdana" panose="020B0604030504040204" pitchFamily="34" charset="0"/>
              </a:rPr>
              <a:t>deptno=10</a:t>
            </a:r>
            <a:r>
              <a:rPr lang="en-IN" sz="2800" dirty="0">
                <a:solidFill>
                  <a:srgbClr val="C00000"/>
                </a:solidFill>
                <a:latin typeface="verdana" panose="020B0604030504040204" pitchFamily="34" charset="0"/>
              </a:rPr>
              <a:t>(EMPLOYEE)</a:t>
            </a:r>
          </a:p>
        </p:txBody>
      </p:sp>
      <p:sp>
        <p:nvSpPr>
          <p:cNvPr id="12" name="Rectangle 11"/>
          <p:cNvSpPr/>
          <p:nvPr/>
        </p:nvSpPr>
        <p:spPr>
          <a:xfrm>
            <a:off x="1752601" y="2286001"/>
            <a:ext cx="8678582" cy="646331"/>
          </a:xfrm>
          <a:prstGeom prst="rect">
            <a:avLst/>
          </a:prstGeom>
        </p:spPr>
        <p:txBody>
          <a:bodyPr wrap="square">
            <a:spAutoFit/>
          </a:bodyPr>
          <a:lstStyle/>
          <a:p>
            <a:r>
              <a:rPr lang="en-IN" dirty="0">
                <a:solidFill>
                  <a:srgbClr val="333333"/>
                </a:solidFill>
                <a:latin typeface="verdana" panose="020B0604030504040204" pitchFamily="34" charset="0"/>
              </a:rPr>
              <a:t>Select the EMPLOYEE tuples whose employee number is &gt; 7 and department ID is 10</a:t>
            </a:r>
            <a:endParaRPr lang="en-IN" dirty="0"/>
          </a:p>
        </p:txBody>
      </p:sp>
    </p:spTree>
    <p:extLst>
      <p:ext uri="{BB962C8B-B14F-4D97-AF65-F5344CB8AC3E}">
        <p14:creationId xmlns:p14="http://schemas.microsoft.com/office/powerpoint/2010/main" val="350442989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grpSp>
        <p:nvGrpSpPr>
          <p:cNvPr id="15" name="Group 14"/>
          <p:cNvGrpSpPr/>
          <p:nvPr/>
        </p:nvGrpSpPr>
        <p:grpSpPr>
          <a:xfrm>
            <a:off x="2012104" y="1219200"/>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1981200" y="1600201"/>
            <a:ext cx="60198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a:t>
            </a:r>
          </a:p>
        </p:txBody>
      </p:sp>
      <p:sp>
        <p:nvSpPr>
          <p:cNvPr id="17" name="Rectangle 16"/>
          <p:cNvSpPr/>
          <p:nvPr/>
        </p:nvSpPr>
        <p:spPr>
          <a:xfrm>
            <a:off x="1752600" y="2133600"/>
            <a:ext cx="8686800" cy="1938992"/>
          </a:xfrm>
          <a:prstGeom prst="rect">
            <a:avLst/>
          </a:prstGeom>
        </p:spPr>
        <p:txBody>
          <a:bodyPr wrap="square">
            <a:spAutoFit/>
          </a:bodyPr>
          <a:lstStyle/>
          <a:p>
            <a:r>
              <a:rPr lang="en-IN" sz="2800" dirty="0">
                <a:solidFill>
                  <a:srgbClr val="006C86"/>
                </a:solidFill>
                <a:latin typeface="Verdana" panose="020B0604030504040204" pitchFamily="34" charset="0"/>
                <a:ea typeface="Verdana" panose="020B0604030504040204" pitchFamily="34" charset="0"/>
              </a:rPr>
              <a:t>∏ </a:t>
            </a:r>
            <a:r>
              <a:rPr lang="en-IN" dirty="0">
                <a:solidFill>
                  <a:srgbClr val="006C86"/>
                </a:solidFill>
                <a:latin typeface="Verdana" panose="020B0604030504040204" pitchFamily="34" charset="0"/>
                <a:ea typeface="Verdana" panose="020B0604030504040204" pitchFamily="34" charset="0"/>
              </a:rPr>
              <a:t>would represent the ROJECT.</a:t>
            </a:r>
          </a:p>
          <a:p>
            <a:r>
              <a:rPr lang="en-IN" sz="2800" dirty="0">
                <a:solidFill>
                  <a:srgbClr val="006C86"/>
                </a:solidFill>
                <a:latin typeface="Verdana" panose="020B0604030504040204" pitchFamily="34" charset="0"/>
                <a:ea typeface="Verdana" panose="020B0604030504040204" pitchFamily="34" charset="0"/>
              </a:rPr>
              <a:t>&lt;attribute list&gt; </a:t>
            </a:r>
            <a:r>
              <a:rPr lang="en-IN" dirty="0">
                <a:solidFill>
                  <a:srgbClr val="006C86"/>
                </a:solidFill>
                <a:latin typeface="Verdana" panose="020B0604030504040204" pitchFamily="34" charset="0"/>
                <a:ea typeface="Verdana" panose="020B0604030504040204" pitchFamily="34" charset="0"/>
              </a:rPr>
              <a:t>would represent the attributes(columns) we want from a relational.</a:t>
            </a:r>
          </a:p>
          <a:p>
            <a:r>
              <a:rPr lang="en-IN" sz="2800" dirty="0">
                <a:solidFill>
                  <a:srgbClr val="006C86"/>
                </a:solidFill>
                <a:latin typeface="Verdana" panose="020B0604030504040204" pitchFamily="34" charset="0"/>
                <a:ea typeface="Verdana" panose="020B0604030504040204" pitchFamily="34" charset="0"/>
              </a:rPr>
              <a:t>(r)</a:t>
            </a:r>
            <a:r>
              <a:rPr lang="en-IN" dirty="0">
                <a:solidFill>
                  <a:srgbClr val="006C86"/>
                </a:solidFill>
                <a:latin typeface="Verdana" panose="020B0604030504040204" pitchFamily="34"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1752600" y="4114800"/>
            <a:ext cx="8610600" cy="923330"/>
          </a:xfrm>
          <a:prstGeom prst="rect">
            <a:avLst/>
          </a:prstGeom>
        </p:spPr>
        <p:txBody>
          <a:bodyPr wrap="square">
            <a:spAutoFit/>
          </a:bodyPr>
          <a:lstStyle/>
          <a:p>
            <a:r>
              <a:rPr lang="en-IN" dirty="0">
                <a:solidFill>
                  <a:srgbClr val="333333"/>
                </a:solidFill>
                <a:latin typeface="verdana" panose="020B0604030504040204" pitchFamily="34"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1752600" y="5065694"/>
            <a:ext cx="8458200" cy="954107"/>
          </a:xfrm>
          <a:prstGeom prst="rect">
            <a:avLst/>
          </a:prstGeom>
        </p:spPr>
        <p:txBody>
          <a:bodyPr wrap="square">
            <a:spAutoFit/>
          </a:bodyPr>
          <a:lstStyle/>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a:t>
            </a:r>
            <a:r>
              <a:rPr lang="en-IN" sz="2800" dirty="0">
                <a:solidFill>
                  <a:srgbClr val="C00000"/>
                </a:solidFill>
                <a:latin typeface="verdana" panose="020B0604030504040204" pitchFamily="34" charset="0"/>
              </a:rPr>
              <a:t>(EMPLOYEE)</a:t>
            </a:r>
          </a:p>
          <a:p>
            <a:r>
              <a:rPr lang="en-IN" sz="2800" dirty="0">
                <a:solidFill>
                  <a:srgbClr val="C00000"/>
                </a:solidFill>
                <a:latin typeface="verdana" panose="020B0604030504040204" pitchFamily="34" charset="0"/>
              </a:rPr>
              <a:t>(r)=∏</a:t>
            </a:r>
            <a:r>
              <a:rPr lang="en-IN" sz="2800" baseline="-25000" dirty="0">
                <a:solidFill>
                  <a:srgbClr val="C00000"/>
                </a:solidFill>
                <a:latin typeface="verdana" panose="020B0604030504040204" pitchFamily="34" charset="0"/>
              </a:rPr>
              <a:t>dob, empno </a:t>
            </a:r>
            <a:r>
              <a:rPr lang="en-IN" sz="2800" dirty="0">
                <a:solidFill>
                  <a:srgbClr val="C00000"/>
                </a:solidFill>
                <a:latin typeface="verdana" panose="020B0604030504040204" pitchFamily="34" charset="0"/>
              </a:rPr>
              <a:t>[</a:t>
            </a:r>
            <a:r>
              <a:rPr lang="el-GR" sz="2800" dirty="0">
                <a:solidFill>
                  <a:srgbClr val="C00000"/>
                </a:solidFill>
                <a:latin typeface="verdana" panose="020B0604030504040204" pitchFamily="34" charset="0"/>
              </a:rPr>
              <a:t>σ</a:t>
            </a:r>
            <a:r>
              <a:rPr lang="en-IN" sz="2800" baseline="-25000" dirty="0">
                <a:solidFill>
                  <a:srgbClr val="C00000"/>
                </a:solidFill>
                <a:latin typeface="verdana" panose="020B0604030504040204" pitchFamily="34" charset="0"/>
              </a:rPr>
              <a:t>dob&lt;’01-Jan-1980′</a:t>
            </a:r>
            <a:r>
              <a:rPr lang="en-IN" sz="2800" dirty="0">
                <a:solidFill>
                  <a:srgbClr val="C00000"/>
                </a:solidFill>
                <a:latin typeface="verdana" panose="020B0604030504040204" pitchFamily="34" charset="0"/>
              </a:rPr>
              <a:t>(EMPLOYEE)]</a:t>
            </a:r>
          </a:p>
        </p:txBody>
      </p:sp>
    </p:spTree>
    <p:extLst>
      <p:ext uri="{BB962C8B-B14F-4D97-AF65-F5344CB8AC3E}">
        <p14:creationId xmlns:p14="http://schemas.microsoft.com/office/powerpoint/2010/main" val="366309455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vert="horz" anchor="b" anchorCtr="0">
            <a:normAutofit/>
          </a:bodyPr>
          <a:lstStyle/>
          <a:p>
            <a:pPr>
              <a:spcBef>
                <a:spcPts val="700"/>
              </a:spcBef>
              <a:buClr>
                <a:schemeClr val="accent2"/>
              </a:buClr>
              <a:buSzPct val="60000"/>
            </a:pPr>
            <a:r>
              <a:rPr lang="en-IN" dirty="0"/>
              <a:t>UNION</a:t>
            </a:r>
          </a:p>
        </p:txBody>
      </p:sp>
      <p:grpSp>
        <p:nvGrpSpPr>
          <p:cNvPr id="3" name="Group 2"/>
          <p:cNvGrpSpPr/>
          <p:nvPr/>
        </p:nvGrpSpPr>
        <p:grpSpPr>
          <a:xfrm>
            <a:off x="1905001" y="116857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b="1" i="1" dirty="0">
                <a:latin typeface="Verdana" panose="020B0604030504040204" pitchFamily="34" charset="0"/>
                <a:ea typeface="Verdana" panose="020B0604030504040204" pitchFamily="34" charset="0"/>
              </a:rPr>
              <a:t>r</a:t>
            </a:r>
            <a:r>
              <a:rPr lang="en-IN" sz="2000" dirty="0">
                <a:latin typeface="Verdana" panose="020B0604030504040204" pitchFamily="34" charset="0"/>
                <a:ea typeface="Verdana" panose="020B0604030504040204" pitchFamily="34" charset="0"/>
              </a:rPr>
              <a:t>, and </a:t>
            </a:r>
            <a:r>
              <a:rPr lang="en-IN" sz="2000" b="1" i="1" dirty="0">
                <a:latin typeface="Verdana" panose="020B0604030504040204" pitchFamily="34" charset="0"/>
                <a:ea typeface="Verdana" panose="020B0604030504040204" pitchFamily="34" charset="0"/>
              </a:rPr>
              <a:t>s</a:t>
            </a:r>
            <a:r>
              <a:rPr lang="en-IN" sz="2000" dirty="0">
                <a:latin typeface="Verdana" panose="020B0604030504040204" pitchFamily="34"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rPr>
              <a:t>U</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4" name="Rectangle 3"/>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5" name="Rectangle 4"/>
          <p:cNvSpPr/>
          <p:nvPr/>
        </p:nvSpPr>
        <p:spPr>
          <a:xfrm>
            <a:off x="1625598" y="3669775"/>
            <a:ext cx="8877301"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Selects the customer name who have either purchased a book or a computer or both.</a:t>
            </a:r>
          </a:p>
        </p:txBody>
      </p:sp>
    </p:spTree>
    <p:extLst>
      <p:ext uri="{BB962C8B-B14F-4D97-AF65-F5344CB8AC3E}">
        <p14:creationId xmlns:p14="http://schemas.microsoft.com/office/powerpoint/2010/main" val="1776006527"/>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1885694" y="1168567"/>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2" name="Title 1"/>
          <p:cNvSpPr txBox="1">
            <a:spLocks/>
          </p:cNvSpPr>
          <p:nvPr/>
        </p:nvSpPr>
        <p:spPr>
          <a:xfrm>
            <a:off x="1981200" y="0"/>
            <a:ext cx="8229600"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pPr>
            <a:r>
              <a:rPr lang="en-IN" dirty="0"/>
              <a:t>INTERSECTION</a:t>
            </a:r>
          </a:p>
        </p:txBody>
      </p:sp>
      <p:sp>
        <p:nvSpPr>
          <p:cNvPr id="15" name="Rectangle 14"/>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7" name="Rectangle 16"/>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0" y="4267201"/>
            <a:ext cx="8762999" cy="646331"/>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p:txBody>
      </p:sp>
      <p:sp>
        <p:nvSpPr>
          <p:cNvPr id="10" name="Rectangle 9"/>
          <p:cNvSpPr/>
          <p:nvPr/>
        </p:nvSpPr>
        <p:spPr>
          <a:xfrm>
            <a:off x="1651002" y="3670301"/>
            <a:ext cx="8826497" cy="646331"/>
          </a:xfrm>
          <a:prstGeom prst="rect">
            <a:avLst/>
          </a:prstGeom>
        </p:spPr>
        <p:txBody>
          <a:bodyPr wrap="square">
            <a:spAutoFit/>
          </a:bodyPr>
          <a:lstStyle/>
          <a:p>
            <a:r>
              <a:rPr lang="en-IN" dirty="0">
                <a:latin typeface="Verdana" panose="020B0604030504040204" pitchFamily="34" charset="0"/>
                <a:ea typeface="Verdana" panose="020B0604030504040204" pitchFamily="34" charset="0"/>
              </a:rPr>
              <a:t>Projects the customer name who have purchased a book and a computer both.</a:t>
            </a:r>
          </a:p>
        </p:txBody>
      </p:sp>
    </p:spTree>
    <p:extLst>
      <p:ext uri="{BB962C8B-B14F-4D97-AF65-F5344CB8AC3E}">
        <p14:creationId xmlns:p14="http://schemas.microsoft.com/office/powerpoint/2010/main" val="384459069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3" name="Group 2"/>
          <p:cNvGrpSpPr/>
          <p:nvPr/>
        </p:nvGrpSpPr>
        <p:grpSpPr>
          <a:xfrm>
            <a:off x="1905001" y="1143001"/>
            <a:ext cx="4437911" cy="499765"/>
            <a:chOff x="457200" y="1269831"/>
            <a:chExt cx="4437911" cy="499765"/>
          </a:xfrm>
        </p:grpSpPr>
        <p:sp>
          <p:nvSpPr>
            <p:cNvPr id="7" name="Rectangle 6"/>
            <p:cNvSpPr/>
            <p:nvPr/>
          </p:nvSpPr>
          <p:spPr>
            <a:xfrm>
              <a:off x="457200" y="1295400"/>
              <a:ext cx="12954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a:t>
              </a:r>
            </a:p>
          </p:txBody>
        </p:sp>
        <p:sp>
          <p:nvSpPr>
            <p:cNvPr id="10" name="Rectangle 9"/>
            <p:cNvSpPr/>
            <p:nvPr/>
          </p:nvSpPr>
          <p:spPr>
            <a:xfrm>
              <a:off x="1447800" y="1269831"/>
              <a:ext cx="603050"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277087" y="1307931"/>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 s</a:t>
              </a:r>
              <a:endParaRPr lang="en-IN" sz="2400" dirty="0"/>
            </a:p>
          </p:txBody>
        </p:sp>
      </p:grpSp>
      <p:sp>
        <p:nvSpPr>
          <p:cNvPr id="12" name="Rectangle 11"/>
          <p:cNvSpPr/>
          <p:nvPr/>
        </p:nvSpPr>
        <p:spPr>
          <a:xfrm>
            <a:off x="1981200" y="2337138"/>
            <a:ext cx="8229600" cy="1015663"/>
          </a:xfrm>
          <a:prstGeom prst="rect">
            <a:avLst/>
          </a:prstGeom>
        </p:spPr>
        <p:txBody>
          <a:bodyPr wrap="square">
            <a:spAutoFit/>
          </a:bodyPr>
          <a:lstStyle/>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r, and s must have the same number of attributes.</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latin typeface="Verdana" panose="020B0604030504040204" pitchFamily="34" charset="0"/>
                <a:ea typeface="Verdana" panose="020B0604030504040204" pitchFamily="34" charset="0"/>
              </a:rPr>
              <a:t>Duplicate tuples are automatically eliminated.</a:t>
            </a:r>
          </a:p>
        </p:txBody>
      </p:sp>
      <p:sp>
        <p:nvSpPr>
          <p:cNvPr id="13" name="Rectangle 12"/>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b="1" dirty="0">
                <a:solidFill>
                  <a:srgbClr val="FF0000"/>
                </a:solidFill>
                <a:latin typeface="Verdana" panose="020B0604030504040204" pitchFamily="34" charset="0"/>
                <a:ea typeface="Verdana" panose="020B0604030504040204" pitchFamily="34" charset="0"/>
              </a:rPr>
              <a:t>-</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
        <p:nvSpPr>
          <p:cNvPr id="9" name="Rectangle 8"/>
          <p:cNvSpPr/>
          <p:nvPr/>
        </p:nvSpPr>
        <p:spPr>
          <a:xfrm>
            <a:off x="1714501" y="4743272"/>
            <a:ext cx="8762999" cy="1200329"/>
          </a:xfrm>
          <a:prstGeom prst="rect">
            <a:avLst/>
          </a:prstGeom>
        </p:spPr>
        <p:txBody>
          <a:bodyPr wrap="square">
            <a:spAutoFit/>
          </a:bodyPr>
          <a:lstStyle/>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a:t>
            </a:r>
          </a:p>
          <a:p>
            <a:r>
              <a:rPr lang="en-IN" sz="2800" dirty="0">
                <a:solidFill>
                  <a:srgbClr val="C00000"/>
                </a:solidFill>
                <a:latin typeface="verdana" panose="020B0604030504040204" pitchFamily="34" charset="0"/>
              </a:rPr>
              <a:t>(r)=∏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(COMPUTER) </a:t>
            </a:r>
            <a:r>
              <a:rPr lang="en-IN" sz="3600" dirty="0">
                <a:solidFill>
                  <a:srgbClr val="FDE139"/>
                </a:solidFill>
                <a:latin typeface="verdana" panose="020B0604030504040204" pitchFamily="34" charset="0"/>
              </a:rPr>
              <a:t>-</a:t>
            </a:r>
            <a:r>
              <a:rPr lang="en-IN" sz="2800" dirty="0">
                <a:solidFill>
                  <a:srgbClr val="C00000"/>
                </a:solidFill>
                <a:latin typeface="verdana" panose="020B0604030504040204" pitchFamily="34" charset="0"/>
              </a:rPr>
              <a:t> ∏ </a:t>
            </a:r>
            <a:r>
              <a:rPr lang="en-IN" sz="2800" baseline="-25000" dirty="0">
                <a:solidFill>
                  <a:srgbClr val="C00000"/>
                </a:solidFill>
                <a:latin typeface="verdana" panose="020B0604030504040204" pitchFamily="34" charset="0"/>
              </a:rPr>
              <a:t>cName</a:t>
            </a:r>
            <a:r>
              <a:rPr lang="en-IN" sz="2800" dirty="0">
                <a:solidFill>
                  <a:srgbClr val="C00000"/>
                </a:solidFill>
                <a:latin typeface="verdana" panose="020B0604030504040204" pitchFamily="34" charset="0"/>
              </a:rPr>
              <a:t> (BOOK)</a:t>
            </a:r>
          </a:p>
        </p:txBody>
      </p:sp>
      <p:sp>
        <p:nvSpPr>
          <p:cNvPr id="16" name="Rectangle 15"/>
          <p:cNvSpPr/>
          <p:nvPr/>
        </p:nvSpPr>
        <p:spPr>
          <a:xfrm>
            <a:off x="1651002" y="3650903"/>
            <a:ext cx="8826497" cy="1200329"/>
          </a:xfrm>
          <a:prstGeom prst="rect">
            <a:avLst/>
          </a:prstGeom>
        </p:spPr>
        <p:txBody>
          <a:bodyPr wrap="square">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Projects the customer name who have purchased a COMPUTER but not a BOOK.</a:t>
            </a:r>
          </a:p>
        </p:txBody>
      </p:sp>
    </p:spTree>
    <p:extLst>
      <p:ext uri="{BB962C8B-B14F-4D97-AF65-F5344CB8AC3E}">
        <p14:creationId xmlns:p14="http://schemas.microsoft.com/office/powerpoint/2010/main" val="2383985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CARTESIAN PRODUCT</a:t>
            </a:r>
          </a:p>
        </p:txBody>
      </p:sp>
      <p:grpSp>
        <p:nvGrpSpPr>
          <p:cNvPr id="3" name="Group 2"/>
          <p:cNvGrpSpPr/>
          <p:nvPr/>
        </p:nvGrpSpPr>
        <p:grpSpPr>
          <a:xfrm>
            <a:off x="1981201" y="1143001"/>
            <a:ext cx="6553471" cy="461665"/>
            <a:chOff x="457200" y="1295400"/>
            <a:chExt cx="6553471" cy="461665"/>
          </a:xfrm>
        </p:grpSpPr>
        <p:sp>
          <p:nvSpPr>
            <p:cNvPr id="7" name="Rectangle 6"/>
            <p:cNvSpPr/>
            <p:nvPr/>
          </p:nvSpPr>
          <p:spPr>
            <a:xfrm>
              <a:off x="457200" y="1295400"/>
              <a:ext cx="2971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a:t>
              </a:r>
            </a:p>
          </p:txBody>
        </p:sp>
        <p:sp>
          <p:nvSpPr>
            <p:cNvPr id="12" name="Rectangle 11"/>
            <p:cNvSpPr/>
            <p:nvPr/>
          </p:nvSpPr>
          <p:spPr>
            <a:xfrm>
              <a:off x="3396343" y="1295400"/>
              <a:ext cx="675185" cy="461665"/>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2" name="Rectangle 1"/>
            <p:cNvSpPr/>
            <p:nvPr/>
          </p:nvSpPr>
          <p:spPr>
            <a:xfrm>
              <a:off x="4320511" y="1295400"/>
              <a:ext cx="269016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l-GR" sz="2400" dirty="0">
                  <a:solidFill>
                    <a:srgbClr val="000000"/>
                  </a:solidFill>
                  <a:latin typeface="Verdana" panose="020B0604030504040204" pitchFamily="34" charset="0"/>
                </a:rPr>
                <a:t>Χ </a:t>
              </a:r>
              <a:r>
                <a:rPr lang="en-IN" sz="2400" dirty="0">
                  <a:solidFill>
                    <a:srgbClr val="000000"/>
                  </a:solidFill>
                  <a:latin typeface="Verdana" panose="020B0604030504040204" pitchFamily="34" charset="0"/>
                </a:rPr>
                <a:t>s</a:t>
              </a:r>
              <a:endParaRPr lang="en-IN" sz="2400" dirty="0"/>
            </a:p>
          </p:txBody>
        </p:sp>
      </p:grpSp>
      <p:sp>
        <p:nvSpPr>
          <p:cNvPr id="15" name="Rectangle 14"/>
          <p:cNvSpPr/>
          <p:nvPr/>
        </p:nvSpPr>
        <p:spPr>
          <a:xfrm>
            <a:off x="1981200" y="1600201"/>
            <a:ext cx="8229600" cy="584775"/>
          </a:xfrm>
          <a:prstGeom prst="rect">
            <a:avLst/>
          </a:prstGeom>
        </p:spPr>
        <p:txBody>
          <a:bodyPr wrap="square">
            <a:spAutoFit/>
          </a:bodyPr>
          <a:lstStyle/>
          <a:p>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(r) </a:t>
            </a:r>
            <a:r>
              <a:rPr lang="en-IN" sz="3200" dirty="0">
                <a:solidFill>
                  <a:srgbClr val="FF0000"/>
                </a:solidFill>
                <a:latin typeface="Verdana" panose="020B0604030504040204" pitchFamily="34" charset="0"/>
                <a:ea typeface="Verdana" panose="020B0604030504040204" pitchFamily="34" charset="0"/>
              </a:rPr>
              <a:t>X</a:t>
            </a:r>
            <a:r>
              <a:rPr lang="en-IN" sz="3200" dirty="0">
                <a:solidFill>
                  <a:srgbClr val="000000"/>
                </a:solidFill>
                <a:latin typeface="Verdana" panose="020B0604030504040204" pitchFamily="34" charset="0"/>
              </a:rPr>
              <a:t> </a:t>
            </a:r>
            <a:r>
              <a:rPr lang="en-IN" sz="3200" dirty="0">
                <a:solidFill>
                  <a:srgbClr val="FFC000"/>
                </a:solidFill>
                <a:latin typeface="Verdana" panose="020B0604030504040204" pitchFamily="34" charset="0"/>
                <a:ea typeface="Verdana" panose="020B0604030504040204" pitchFamily="34" charset="0"/>
              </a:rPr>
              <a:t>∏</a:t>
            </a:r>
            <a:r>
              <a:rPr lang="en-IN" sz="3200" baseline="-25000" dirty="0">
                <a:solidFill>
                  <a:srgbClr val="FFC000"/>
                </a:solidFill>
                <a:latin typeface="Verdana" panose="020B0604030504040204" pitchFamily="34" charset="0"/>
                <a:ea typeface="Verdana" panose="020B0604030504040204" pitchFamily="34" charset="0"/>
              </a:rPr>
              <a:t>&lt;attribute-list&gt;</a:t>
            </a:r>
            <a:r>
              <a:rPr lang="en-IN" sz="3200" dirty="0">
                <a:solidFill>
                  <a:srgbClr val="FFC000"/>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1981200" y="1479550"/>
            <a:ext cx="8229600"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1981200" y="3409891"/>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1971468" y="1899792"/>
            <a:ext cx="50593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1828800" y="4240531"/>
            <a:ext cx="82237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7" name="Rectangle 3"/>
          <p:cNvSpPr txBox="1">
            <a:spLocks noChangeArrowheads="1"/>
          </p:cNvSpPr>
          <p:nvPr/>
        </p:nvSpPr>
        <p:spPr>
          <a:xfrm>
            <a:off x="1981200" y="1447800"/>
            <a:ext cx="8229600"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1981202" y="3945726"/>
            <a:ext cx="8229599" cy="778675"/>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t>
            </a:r>
          </a:p>
          <a:p>
            <a:r>
              <a:rPr lang="en-US" dirty="0">
                <a:latin typeface="Georgia" panose="02040502050405020303" pitchFamily="18" charset="0"/>
              </a:rPr>
              <a:t>   account at bank.</a:t>
            </a:r>
          </a:p>
        </p:txBody>
      </p:sp>
      <p:sp>
        <p:nvSpPr>
          <p:cNvPr id="13" name="Text Box 5"/>
          <p:cNvSpPr txBox="1">
            <a:spLocks noChangeArrowheads="1"/>
          </p:cNvSpPr>
          <p:nvPr/>
        </p:nvSpPr>
        <p:spPr bwMode="auto">
          <a:xfrm>
            <a:off x="1556658" y="2286000"/>
            <a:ext cx="81533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1524000" y="4876800"/>
            <a:ext cx="76277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Tree>
    <p:extLst>
      <p:ext uri="{BB962C8B-B14F-4D97-AF65-F5344CB8AC3E}">
        <p14:creationId xmlns:p14="http://schemas.microsoft.com/office/powerpoint/2010/main" val="1316145338"/>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a:t>
            </a:r>
            <a:r>
              <a:rPr lang="en-IN" sz="3200" i="1">
                <a:solidFill>
                  <a:srgbClr val="FF9900"/>
                </a:solidFill>
                <a:latin typeface="Arial" pitchFamily="34" charset="0"/>
                <a:cs typeface="Arial" pitchFamily="34" charset="0"/>
              </a:rPr>
              <a:t>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194973"/>
            <a:ext cx="6798657" cy="954107"/>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900" indent="-3429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360374" cy="1323439"/>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Reference/Referential key.</a:t>
            </a:r>
          </a:p>
        </p:txBody>
      </p:sp>
    </p:spTree>
    <p:extLst>
      <p:ext uri="{BB962C8B-B14F-4D97-AF65-F5344CB8AC3E}">
        <p14:creationId xmlns:p14="http://schemas.microsoft.com/office/powerpoint/2010/main" val="3442498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412276" y="4420191"/>
            <a:ext cx="11479306" cy="216116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lnSpc>
                <a:spcPct val="200000"/>
              </a:lnSpc>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61665"/>
          </a:xfrm>
          <a:prstGeom prst="rect">
            <a:avLst/>
          </a:prstGeom>
        </p:spPr>
        <p:txBody>
          <a:bodyPr wrap="square">
            <a:spAutoFit/>
          </a:bodyPr>
          <a:lstStyle/>
          <a:p>
            <a:r>
              <a:rPr lang="en-US" sz="24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err="1"/>
                        <a:t>Bkon</a:t>
                      </a:r>
                      <a:endParaRPr lang="en-US" dirty="0"/>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9C24A90-9B73-41D7-828E-CA0F3FA86BEB}"/>
              </a:ext>
            </a:extLst>
          </p:cNvPr>
          <p:cNvSpPr/>
          <p:nvPr/>
        </p:nvSpPr>
        <p:spPr>
          <a:xfrm>
            <a:off x="203968" y="404664"/>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000" b="1" dirty="0">
                <a:latin typeface="Palatino Linotype" panose="02040502050505030304" pitchFamily="18" charset="0"/>
                <a:cs typeface="Segoe UI Light" panose="020B0502040204020203" pitchFamily="34" charset="0"/>
              </a:rPr>
              <a:t>courses</a:t>
            </a:r>
            <a:r>
              <a:rPr lang="en-US" sz="2000" dirty="0">
                <a:latin typeface="Palatino Linotype" panose="02040502050505030304" pitchFamily="18" charset="0"/>
                <a:cs typeface="Segoe UI Light" panose="020B0502040204020203" pitchFamily="34" charset="0"/>
              </a:rPr>
              <a:t> and </a:t>
            </a:r>
            <a:r>
              <a:rPr lang="en-US" sz="2000" b="1" dirty="0">
                <a:latin typeface="Palatino Linotype" panose="02040502050505030304" pitchFamily="18" charset="0"/>
                <a:cs typeface="Segoe UI Light" panose="020B0502040204020203" pitchFamily="34" charset="0"/>
              </a:rPr>
              <a:t>instructors</a:t>
            </a:r>
            <a:r>
              <a:rPr lang="en-US" sz="2000" dirty="0">
                <a:latin typeface="Palatino Linotype" panose="02040502050505030304" pitchFamily="18" charset="0"/>
                <a:cs typeface="Segoe UI Light" panose="020B0502040204020203" pitchFamily="34" charset="0"/>
              </a:rPr>
              <a:t> in a university.</a:t>
            </a:r>
            <a:endParaRPr lang="en-IN" sz="20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74836820"/>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0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5067332"/>
              </p:ext>
            </p:extLst>
          </p:nvPr>
        </p:nvGraphicFramePr>
        <p:xfrm>
          <a:off x="407368" y="2308969"/>
          <a:ext cx="11305257" cy="128016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12517040"/>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743487"/>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400110"/>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0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6260956"/>
              </p:ext>
            </p:extLst>
          </p:nvPr>
        </p:nvGraphicFramePr>
        <p:xfrm>
          <a:off x="425329" y="1484784"/>
          <a:ext cx="10135168" cy="133454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425329" y="3276603"/>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539662363"/>
              </p:ext>
            </p:extLst>
          </p:nvPr>
        </p:nvGraphicFramePr>
        <p:xfrm>
          <a:off x="425329" y="4572008"/>
          <a:ext cx="10135168" cy="170688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0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250567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52184421"/>
              </p:ext>
            </p:extLst>
          </p:nvPr>
        </p:nvGraphicFramePr>
        <p:xfrm>
          <a:off x="408188" y="4143380"/>
          <a:ext cx="11376444" cy="2133600"/>
        </p:xfrm>
        <a:graphic>
          <a:graphicData uri="http://schemas.openxmlformats.org/drawingml/2006/table">
            <a:tbl>
              <a:tblPr/>
              <a:tblGrid>
                <a:gridCol w="5688222">
                  <a:extLst>
                    <a:ext uri="{9D8B030D-6E8A-4147-A177-3AD203B41FA5}">
                      <a16:colId xmlns:a16="http://schemas.microsoft.com/office/drawing/2014/main" val="20000"/>
                    </a:ext>
                  </a:extLst>
                </a:gridCol>
                <a:gridCol w="5688222">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30493</TotalTime>
  <Words>44576</Words>
  <Application>Microsoft Office PowerPoint</Application>
  <PresentationFormat>Widescreen</PresentationFormat>
  <Paragraphs>5389</Paragraphs>
  <Slides>553</Slides>
  <Notes>16</Notes>
  <HiddenSlides>155</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553</vt:i4>
      </vt:variant>
    </vt:vector>
  </HeadingPairs>
  <TitlesOfParts>
    <vt:vector size="586" baseType="lpstr">
      <vt:lpstr>SimSun</vt:lpstr>
      <vt:lpstr>-apple-system</vt:lpstr>
      <vt:lpstr>Arial</vt:lpstr>
      <vt:lpstr>Arial</vt:lpstr>
      <vt:lpstr>Bookman Old Style</vt:lpstr>
      <vt:lpstr>Calibri</vt:lpstr>
      <vt:lpstr>Cambria</vt:lpstr>
      <vt:lpstr>Consolas</vt:lpstr>
      <vt:lpstr>Gentium Basic</vt:lpstr>
      <vt:lpstr>georgia</vt:lpstr>
      <vt:lpstr>georgia</vt:lpstr>
      <vt:lpstr>Gill Sans MT</vt:lpstr>
      <vt:lpstr>Gill Sans MT (Body)</vt:lpstr>
      <vt:lpstr>Helvetica</vt:lpstr>
      <vt:lpstr>inherit</vt:lpstr>
      <vt:lpstr>Leelawadee UI Semilight</vt:lpstr>
      <vt:lpstr>Liberation Mono</vt:lpstr>
      <vt:lpstr>Monotype Sorts</vt:lpstr>
      <vt:lpstr>Open sans</vt:lpstr>
      <vt:lpstr>Open sans</vt:lpstr>
      <vt:lpstr>Palatino Linotype</vt:lpstr>
      <vt:lpstr>Roboto</vt:lpstr>
      <vt:lpstr>Segoe Print</vt:lpstr>
      <vt:lpstr>Segoe UI</vt:lpstr>
      <vt:lpstr>Segoe UI Light</vt:lpstr>
      <vt:lpstr>Segoe UI Semilight</vt:lpstr>
      <vt:lpstr>Source Code Pro</vt:lpstr>
      <vt:lpstr>Symbol</vt:lpstr>
      <vt:lpstr>Verdana</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PowerPoint Presentation</vt:lpstr>
      <vt:lpstr>MINUS</vt:lpstr>
      <vt:lpstr>CARTESIAN PRODUCT</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6414</cp:revision>
  <dcterms:created xsi:type="dcterms:W3CDTF">2015-10-09T06:09:34Z</dcterms:created>
  <dcterms:modified xsi:type="dcterms:W3CDTF">2020-07-16T05:49:58Z</dcterms:modified>
</cp:coreProperties>
</file>